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404" r:id="rId2"/>
    <p:sldId id="257" r:id="rId3"/>
    <p:sldId id="405" r:id="rId4"/>
    <p:sldId id="288" r:id="rId5"/>
    <p:sldId id="289" r:id="rId6"/>
    <p:sldId id="290" r:id="rId7"/>
    <p:sldId id="260" r:id="rId8"/>
    <p:sldId id="406" r:id="rId9"/>
    <p:sldId id="261" r:id="rId10"/>
    <p:sldId id="262" r:id="rId11"/>
    <p:sldId id="263" r:id="rId12"/>
    <p:sldId id="294" r:id="rId13"/>
    <p:sldId id="295" r:id="rId14"/>
    <p:sldId id="296" r:id="rId15"/>
    <p:sldId id="297" r:id="rId16"/>
    <p:sldId id="298" r:id="rId17"/>
    <p:sldId id="299" r:id="rId18"/>
    <p:sldId id="300" r:id="rId19"/>
    <p:sldId id="301" r:id="rId20"/>
    <p:sldId id="302" r:id="rId21"/>
    <p:sldId id="303" r:id="rId22"/>
    <p:sldId id="304" r:id="rId23"/>
    <p:sldId id="306" r:id="rId24"/>
    <p:sldId id="305" r:id="rId25"/>
    <p:sldId id="307" r:id="rId26"/>
    <p:sldId id="308" r:id="rId27"/>
    <p:sldId id="309" r:id="rId28"/>
    <p:sldId id="310" r:id="rId29"/>
    <p:sldId id="311" r:id="rId30"/>
    <p:sldId id="409"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410" r:id="rId65"/>
    <p:sldId id="411" r:id="rId66"/>
    <p:sldId id="412" r:id="rId67"/>
    <p:sldId id="413" r:id="rId68"/>
    <p:sldId id="414" r:id="rId69"/>
    <p:sldId id="415" r:id="rId7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2943" autoAdjust="0"/>
  </p:normalViewPr>
  <p:slideViewPr>
    <p:cSldViewPr>
      <p:cViewPr varScale="1">
        <p:scale>
          <a:sx n="61" d="100"/>
          <a:sy n="61" d="100"/>
        </p:scale>
        <p:origin x="442" y="2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E23B335-985B-415C-BDAA-08868B2BBED2}" type="datetimeFigureOut">
              <a:rPr lang="en-AU" smtClean="0"/>
              <a:t>18/04/2025</a:t>
            </a:fld>
            <a:endParaRPr lang="en-AU"/>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D910FCB-5EBB-4F6C-8953-64EF67AFEA56}" type="slidenum">
              <a:rPr lang="en-AU" smtClean="0"/>
              <a:t>‹#›</a:t>
            </a:fld>
            <a:endParaRPr lang="en-AU"/>
          </a:p>
        </p:txBody>
      </p:sp>
    </p:spTree>
    <p:extLst>
      <p:ext uri="{BB962C8B-B14F-4D97-AF65-F5344CB8AC3E}">
        <p14:creationId xmlns:p14="http://schemas.microsoft.com/office/powerpoint/2010/main" val="95913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ctrTitle"/>
          </p:nvPr>
        </p:nvSpPr>
        <p:spPr>
          <a:xfrm>
            <a:off x="3055111" y="1967229"/>
            <a:ext cx="4791075" cy="452119"/>
          </a:xfrm>
          <a:prstGeom prst="rect">
            <a:avLst/>
          </a:prstGeom>
        </p:spPr>
        <p:txBody>
          <a:bodyPr wrap="square" lIns="0" tIns="0" rIns="0" bIns="0">
            <a:spAutoFit/>
          </a:bodyPr>
          <a:lstStyle>
            <a:lvl1pPr>
              <a:defRPr sz="3600" b="1" i="0">
                <a:solidFill>
                  <a:srgbClr val="AE230D"/>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AE230D"/>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AE230D"/>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title"/>
          </p:nvPr>
        </p:nvSpPr>
        <p:spPr/>
        <p:txBody>
          <a:bodyPr lIns="0" tIns="0" rIns="0" bIns="0"/>
          <a:lstStyle>
            <a:lvl1pPr>
              <a:defRPr sz="3600" b="1" i="0">
                <a:solidFill>
                  <a:srgbClr val="AE230D"/>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49224"/>
          </a:xfrm>
          <a:prstGeom prst="rect">
            <a:avLst/>
          </a:prstGeom>
        </p:spPr>
      </p:pic>
      <p:pic>
        <p:nvPicPr>
          <p:cNvPr id="17" name="bg object 17"/>
          <p:cNvPicPr/>
          <p:nvPr/>
        </p:nvPicPr>
        <p:blipFill>
          <a:blip r:embed="rId8" cstate="print"/>
          <a:stretch>
            <a:fillRect/>
          </a:stretch>
        </p:blipFill>
        <p:spPr>
          <a:xfrm>
            <a:off x="192023" y="42671"/>
            <a:ext cx="1531620" cy="562355"/>
          </a:xfrm>
          <a:prstGeom prst="rect">
            <a:avLst/>
          </a:prstGeom>
        </p:spPr>
      </p:pic>
      <p:sp>
        <p:nvSpPr>
          <p:cNvPr id="2" name="Holder 2"/>
          <p:cNvSpPr>
            <a:spLocks noGrp="1"/>
          </p:cNvSpPr>
          <p:nvPr>
            <p:ph type="title"/>
          </p:nvPr>
        </p:nvSpPr>
        <p:spPr>
          <a:xfrm>
            <a:off x="1422019" y="2747213"/>
            <a:ext cx="8163559" cy="574675"/>
          </a:xfrm>
          <a:prstGeom prst="rect">
            <a:avLst/>
          </a:prstGeom>
        </p:spPr>
        <p:txBody>
          <a:bodyPr wrap="square" lIns="0" tIns="0" rIns="0" bIns="0">
            <a:spAutoFit/>
          </a:bodyPr>
          <a:lstStyle>
            <a:lvl1pPr>
              <a:defRPr sz="3600" b="1" i="0">
                <a:solidFill>
                  <a:srgbClr val="AE230D"/>
                </a:solidFill>
                <a:latin typeface="Arial"/>
                <a:cs typeface="Arial"/>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0640059" y="6487707"/>
            <a:ext cx="944879" cy="178434"/>
          </a:xfrm>
          <a:prstGeom prst="rect">
            <a:avLst/>
          </a:prstGeom>
        </p:spPr>
        <p:txBody>
          <a:bodyPr wrap="square" lIns="0" tIns="0" rIns="0" bIns="0">
            <a:spAutoFit/>
          </a:bodyPr>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m32z.ucc.ovgu.de/sap/bc/ui2/flp?sap-client=274&amp;sap-language=EN"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81200" y="1252996"/>
            <a:ext cx="8763000" cy="588261"/>
          </a:xfrm>
          <a:prstGeom prst="rect">
            <a:avLst/>
          </a:prstGeom>
        </p:spPr>
        <p:txBody>
          <a:bodyPr vert="horz" wrap="square" lIns="0" tIns="8659" rIns="0" bIns="0" rtlCol="0">
            <a:spAutoFit/>
          </a:bodyPr>
          <a:lstStyle/>
          <a:p>
            <a:pPr>
              <a:lnSpc>
                <a:spcPct val="150000"/>
              </a:lnSpc>
              <a:spcBef>
                <a:spcPts val="68"/>
              </a:spcBef>
            </a:pPr>
            <a:r>
              <a:rPr sz="2800" b="1" dirty="0">
                <a:latin typeface="Calibri"/>
                <a:cs typeface="Calibri"/>
              </a:rPr>
              <a:t>Summary</a:t>
            </a:r>
            <a:r>
              <a:rPr sz="2800" b="1" spc="-41" dirty="0">
                <a:latin typeface="Calibri"/>
                <a:cs typeface="Calibri"/>
              </a:rPr>
              <a:t> </a:t>
            </a:r>
            <a:r>
              <a:rPr sz="2800" b="1" dirty="0">
                <a:latin typeface="Calibri"/>
                <a:cs typeface="Calibri"/>
              </a:rPr>
              <a:t>of</a:t>
            </a:r>
            <a:r>
              <a:rPr sz="2800" b="1" spc="-27" dirty="0">
                <a:latin typeface="Calibri"/>
                <a:cs typeface="Calibri"/>
              </a:rPr>
              <a:t> </a:t>
            </a:r>
            <a:r>
              <a:rPr sz="2800" b="1" dirty="0">
                <a:latin typeface="Calibri"/>
                <a:cs typeface="Calibri"/>
              </a:rPr>
              <a:t>Lecture</a:t>
            </a:r>
            <a:r>
              <a:rPr sz="2800" b="1" spc="-34" dirty="0">
                <a:latin typeface="Calibri"/>
                <a:cs typeface="Calibri"/>
              </a:rPr>
              <a:t> </a:t>
            </a:r>
            <a:r>
              <a:rPr lang="en-US" sz="2800" b="1" dirty="0">
                <a:latin typeface="Calibri"/>
                <a:cs typeface="Calibri"/>
              </a:rPr>
              <a:t>5</a:t>
            </a:r>
            <a:r>
              <a:rPr sz="2800" b="1" spc="-27" dirty="0">
                <a:latin typeface="Calibri"/>
                <a:cs typeface="Calibri"/>
              </a:rPr>
              <a:t> </a:t>
            </a:r>
            <a:r>
              <a:rPr sz="2800" b="1" dirty="0">
                <a:latin typeface="Calibri"/>
                <a:cs typeface="Calibri"/>
              </a:rPr>
              <a:t>and</a:t>
            </a:r>
            <a:r>
              <a:rPr sz="2800" b="1" spc="-31" dirty="0">
                <a:latin typeface="Calibri"/>
                <a:cs typeface="Calibri"/>
              </a:rPr>
              <a:t> </a:t>
            </a:r>
            <a:r>
              <a:rPr lang="en-US" sz="2800" b="1" dirty="0">
                <a:latin typeface="Calibri"/>
                <a:cs typeface="Calibri"/>
              </a:rPr>
              <a:t>6</a:t>
            </a:r>
            <a:r>
              <a:rPr sz="2800" b="1" spc="-14" dirty="0">
                <a:latin typeface="Calibri"/>
                <a:cs typeface="Calibri"/>
              </a:rPr>
              <a:t> </a:t>
            </a:r>
            <a:r>
              <a:rPr sz="2800" b="1" dirty="0">
                <a:latin typeface="Calibri"/>
                <a:cs typeface="Calibri"/>
              </a:rPr>
              <a:t>–</a:t>
            </a:r>
            <a:r>
              <a:rPr sz="2800" b="1" spc="-24" dirty="0">
                <a:latin typeface="Calibri"/>
                <a:cs typeface="Calibri"/>
              </a:rPr>
              <a:t> </a:t>
            </a:r>
            <a:r>
              <a:rPr sz="2800" b="1" spc="-7" dirty="0">
                <a:latin typeface="Calibri"/>
                <a:cs typeface="Calibri"/>
              </a:rPr>
              <a:t>Tutorial</a:t>
            </a:r>
            <a:r>
              <a:rPr sz="2800" b="1" spc="-24" dirty="0">
                <a:latin typeface="Calibri"/>
                <a:cs typeface="Calibri"/>
              </a:rPr>
              <a:t> </a:t>
            </a:r>
            <a:r>
              <a:rPr sz="2800" b="1" dirty="0">
                <a:latin typeface="Calibri"/>
                <a:cs typeface="Calibri"/>
              </a:rPr>
              <a:t>Week</a:t>
            </a:r>
            <a:r>
              <a:rPr sz="2800" b="1" spc="-34" dirty="0">
                <a:latin typeface="Calibri"/>
                <a:cs typeface="Calibri"/>
              </a:rPr>
              <a:t> </a:t>
            </a:r>
            <a:r>
              <a:rPr lang="en-US" sz="2800" b="1" dirty="0">
                <a:latin typeface="Calibri"/>
                <a:cs typeface="Calibri"/>
              </a:rPr>
              <a:t>6</a:t>
            </a:r>
            <a:r>
              <a:rPr sz="2800" b="1" spc="-27" dirty="0">
                <a:latin typeface="Calibri"/>
                <a:cs typeface="Calibri"/>
              </a:rPr>
              <a:t> </a:t>
            </a:r>
            <a:r>
              <a:rPr sz="2800" b="1" dirty="0">
                <a:latin typeface="Calibri"/>
                <a:cs typeface="Calibri"/>
              </a:rPr>
              <a:t>&amp;</a:t>
            </a:r>
            <a:r>
              <a:rPr sz="2800" b="1" spc="-24" dirty="0">
                <a:latin typeface="Calibri"/>
                <a:cs typeface="Calibri"/>
              </a:rPr>
              <a:t> </a:t>
            </a:r>
            <a:r>
              <a:rPr lang="en-US" sz="2800" b="1" spc="-34" dirty="0">
                <a:latin typeface="Calibri"/>
                <a:cs typeface="Calibri"/>
              </a:rPr>
              <a:t>7</a:t>
            </a:r>
            <a:endParaRPr sz="2800" dirty="0">
              <a:latin typeface="Calibri"/>
              <a:cs typeface="Calibri"/>
            </a:endParaRPr>
          </a:p>
        </p:txBody>
      </p:sp>
      <p:sp>
        <p:nvSpPr>
          <p:cNvPr id="3" name="object 3"/>
          <p:cNvSpPr txBox="1"/>
          <p:nvPr/>
        </p:nvSpPr>
        <p:spPr>
          <a:xfrm>
            <a:off x="1981200" y="2456252"/>
            <a:ext cx="6704496" cy="516575"/>
          </a:xfrm>
          <a:prstGeom prst="rect">
            <a:avLst/>
          </a:prstGeom>
        </p:spPr>
        <p:txBody>
          <a:bodyPr vert="horz" wrap="square" lIns="0" tIns="8659" rIns="0" bIns="0" rtlCol="0">
            <a:spAutoFit/>
          </a:bodyPr>
          <a:lstStyle/>
          <a:p>
            <a:pPr marL="8659">
              <a:spcBef>
                <a:spcPts val="68"/>
              </a:spcBef>
            </a:pPr>
            <a:r>
              <a:rPr sz="3300" b="1" spc="-7" dirty="0">
                <a:latin typeface="Calibri"/>
                <a:cs typeface="Calibri"/>
              </a:rPr>
              <a:t>Lecturer/Tutor:</a:t>
            </a:r>
            <a:r>
              <a:rPr sz="3300" b="1" spc="-85" dirty="0">
                <a:latin typeface="Calibri"/>
                <a:cs typeface="Calibri"/>
              </a:rPr>
              <a:t> </a:t>
            </a:r>
            <a:r>
              <a:rPr sz="3300" b="1" spc="-37" dirty="0">
                <a:latin typeface="Calibri"/>
                <a:cs typeface="Calibri"/>
              </a:rPr>
              <a:t>Dr.</a:t>
            </a:r>
            <a:r>
              <a:rPr sz="3300" b="1" spc="-55" dirty="0">
                <a:latin typeface="Calibri"/>
                <a:cs typeface="Calibri"/>
              </a:rPr>
              <a:t> </a:t>
            </a:r>
            <a:r>
              <a:rPr sz="3300" b="1" dirty="0">
                <a:latin typeface="Calibri"/>
                <a:cs typeface="Calibri"/>
              </a:rPr>
              <a:t>Farshid</a:t>
            </a:r>
            <a:r>
              <a:rPr sz="3300" b="1" spc="-78" dirty="0">
                <a:latin typeface="Calibri"/>
                <a:cs typeface="Calibri"/>
              </a:rPr>
              <a:t> </a:t>
            </a:r>
            <a:r>
              <a:rPr sz="3300" b="1" spc="-7" dirty="0">
                <a:latin typeface="Calibri"/>
                <a:cs typeface="Calibri"/>
              </a:rPr>
              <a:t>Keivanian</a:t>
            </a:r>
            <a:endParaRPr sz="3300" dirty="0">
              <a:latin typeface="Calibri"/>
              <a:cs typeface="Calibri"/>
            </a:endParaRPr>
          </a:p>
        </p:txBody>
      </p:sp>
      <p:pic>
        <p:nvPicPr>
          <p:cNvPr id="4" name="object 4"/>
          <p:cNvPicPr/>
          <p:nvPr/>
        </p:nvPicPr>
        <p:blipFill>
          <a:blip r:embed="rId2" cstate="print"/>
          <a:stretch>
            <a:fillRect/>
          </a:stretch>
        </p:blipFill>
        <p:spPr>
          <a:xfrm>
            <a:off x="8527043" y="79132"/>
            <a:ext cx="1540820" cy="5588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7CA5862-838B-5C94-9C15-AF1AC426D9EA}"/>
              </a:ext>
            </a:extLst>
          </p:cNvPr>
          <p:cNvPicPr>
            <a:picLocks noChangeAspect="1"/>
          </p:cNvPicPr>
          <p:nvPr/>
        </p:nvPicPr>
        <p:blipFill rotWithShape="1">
          <a:blip r:embed="rId2"/>
          <a:srcRect l="1575" t="5399" r="1575" b="5399"/>
          <a:stretch/>
        </p:blipFill>
        <p:spPr>
          <a:xfrm>
            <a:off x="685800" y="2160192"/>
            <a:ext cx="9067800" cy="4697808"/>
          </a:xfrm>
          <a:prstGeom prst="rect">
            <a:avLst/>
          </a:prstGeom>
        </p:spPr>
      </p:pic>
      <p:sp>
        <p:nvSpPr>
          <p:cNvPr id="2" name="object 2"/>
          <p:cNvSpPr txBox="1"/>
          <p:nvPr/>
        </p:nvSpPr>
        <p:spPr>
          <a:xfrm>
            <a:off x="2681441" y="795630"/>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6" name="object 6"/>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Stock Single Material</a:t>
            </a:r>
            <a:endParaRPr lang="en-US" sz="3200" dirty="0"/>
          </a:p>
        </p:txBody>
      </p:sp>
      <p:sp>
        <p:nvSpPr>
          <p:cNvPr id="7" name="object 7"/>
          <p:cNvSpPr txBox="1"/>
          <p:nvPr/>
        </p:nvSpPr>
        <p:spPr>
          <a:xfrm>
            <a:off x="192023" y="629921"/>
            <a:ext cx="11528425" cy="1238031"/>
          </a:xfrm>
          <a:prstGeom prst="rect">
            <a:avLst/>
          </a:prstGeom>
        </p:spPr>
        <p:txBody>
          <a:bodyPr vert="horz" wrap="square" lIns="0" tIns="12065" rIns="0" bIns="0" rtlCol="0">
            <a:spAutoFit/>
          </a:bodyPr>
          <a:lstStyle/>
          <a:p>
            <a:pPr marL="355600" indent="-342900">
              <a:lnSpc>
                <a:spcPct val="150000"/>
              </a:lnSpc>
              <a:spcBef>
                <a:spcPts val="95"/>
              </a:spcBef>
              <a:buClr>
                <a:srgbClr val="CC0000"/>
              </a:buClr>
              <a:buSzPct val="94642"/>
              <a:buFont typeface="Wingdings"/>
              <a:buChar char=""/>
              <a:tabLst>
                <a:tab pos="355600" algn="l"/>
              </a:tabLst>
            </a:pPr>
            <a:r>
              <a:rPr lang="en-US" sz="2800" dirty="0">
                <a:latin typeface="+mj-lt"/>
              </a:rPr>
              <a:t>Under </a:t>
            </a:r>
            <a:r>
              <a:rPr lang="en-US" sz="2800" b="1" dirty="0">
                <a:latin typeface="+mj-lt"/>
              </a:rPr>
              <a:t>Materials Management</a:t>
            </a:r>
            <a:r>
              <a:rPr lang="en-US" sz="2800" dirty="0">
                <a:latin typeface="+mj-lt"/>
              </a:rPr>
              <a:t>, click </a:t>
            </a:r>
            <a:r>
              <a:rPr lang="en-US" sz="2800" b="1" dirty="0">
                <a:latin typeface="+mj-lt"/>
              </a:rPr>
              <a:t>"Stock - Single Material"</a:t>
            </a:r>
            <a:r>
              <a:rPr lang="en-US" sz="2800" dirty="0">
                <a:latin typeface="+mj-lt"/>
              </a:rPr>
              <a:t> to access detailed stock information for specific materials.</a:t>
            </a:r>
            <a:endParaRPr sz="2800" dirty="0">
              <a:latin typeface="+mj-lt"/>
              <a:cs typeface="Arial"/>
            </a:endParaRPr>
          </a:p>
        </p:txBody>
      </p:sp>
      <p:graphicFrame>
        <p:nvGraphicFramePr>
          <p:cNvPr id="8" name="object 8"/>
          <p:cNvGraphicFramePr>
            <a:graphicFrameLocks noGrp="1"/>
          </p:cNvGraphicFramePr>
          <p:nvPr>
            <p:extLst>
              <p:ext uri="{D42A27DB-BD31-4B8C-83A1-F6EECF244321}">
                <p14:modId xmlns:p14="http://schemas.microsoft.com/office/powerpoint/2010/main" val="2952259139"/>
              </p:ext>
            </p:extLst>
          </p:nvPr>
        </p:nvGraphicFramePr>
        <p:xfrm>
          <a:off x="10354782" y="4003841"/>
          <a:ext cx="1329053" cy="1706880"/>
        </p:xfrm>
        <a:graphic>
          <a:graphicData uri="http://schemas.openxmlformats.org/drawingml/2006/table">
            <a:tbl>
              <a:tblPr firstRow="1" bandRow="1">
                <a:tableStyleId>{2D5ABB26-0587-4C30-8999-92F81FD0307C}</a:tableStyleId>
              </a:tblPr>
              <a:tblGrid>
                <a:gridCol w="1329053">
                  <a:extLst>
                    <a:ext uri="{9D8B030D-6E8A-4147-A177-3AD203B41FA5}">
                      <a16:colId xmlns:a16="http://schemas.microsoft.com/office/drawing/2014/main" val="20000"/>
                    </a:ext>
                  </a:extLst>
                </a:gridCol>
              </a:tblGrid>
              <a:tr h="345682">
                <a:tc>
                  <a:txBody>
                    <a:bodyPr/>
                    <a:lstStyle/>
                    <a:p>
                      <a:pPr marL="1270">
                        <a:lnSpc>
                          <a:spcPct val="100000"/>
                        </a:lnSpc>
                      </a:pPr>
                      <a:r>
                        <a:rPr lang="en-US" sz="2800" dirty="0">
                          <a:solidFill>
                            <a:srgbClr val="FF0000"/>
                          </a:solidFill>
                          <a:latin typeface="+mj-lt"/>
                          <a:cs typeface="Arial"/>
                        </a:rPr>
                        <a:t>Click on Stock Single Material</a:t>
                      </a:r>
                      <a:endParaRPr sz="2800" dirty="0">
                        <a:latin typeface="+mj-lt"/>
                        <a:cs typeface="Arial"/>
                      </a:endParaRPr>
                    </a:p>
                  </a:txBody>
                  <a:tcPr marL="0" marR="0" marT="0" marB="0">
                    <a:lnB w="19050">
                      <a:solidFill>
                        <a:srgbClr val="FFFFFF"/>
                      </a:solidFill>
                      <a:prstDash val="solid"/>
                    </a:lnB>
                    <a:solidFill>
                      <a:srgbClr val="00FFFF"/>
                    </a:solidFill>
                  </a:tcPr>
                </a:tc>
                <a:extLst>
                  <a:ext uri="{0D108BD9-81ED-4DB2-BD59-A6C34878D82A}">
                    <a16:rowId xmlns:a16="http://schemas.microsoft.com/office/drawing/2014/main" val="10000"/>
                  </a:ext>
                </a:extLst>
              </a:tr>
            </a:tbl>
          </a:graphicData>
        </a:graphic>
      </p:graphicFrame>
      <p:sp>
        <p:nvSpPr>
          <p:cNvPr id="13" name="object 13"/>
          <p:cNvSpPr txBox="1">
            <a:spLocks noGrp="1"/>
          </p:cNvSpPr>
          <p:nvPr>
            <p:ph type="ftr" sz="quarter" idx="5"/>
          </p:nvPr>
        </p:nvSpPr>
        <p:spPr>
          <a:xfrm>
            <a:off x="10360078" y="6629400"/>
            <a:ext cx="944879" cy="178434"/>
          </a:xfrm>
          <a:prstGeom prst="rect">
            <a:avLst/>
          </a:prstGeom>
        </p:spPr>
        <p:txBody>
          <a:bodyPr vert="horz" wrap="square" lIns="0" tIns="12065" rIns="0" bIns="0" rtlCol="0">
            <a:spAutoFit/>
          </a:bodyPr>
          <a:lstStyle/>
          <a:p>
            <a:pPr marL="12700">
              <a:lnSpc>
                <a:spcPct val="100000"/>
              </a:lnSpc>
              <a:spcBef>
                <a:spcPts val="95"/>
              </a:spcBef>
            </a:pPr>
            <a:r>
              <a:rPr dirty="0"/>
              <a:t>Holmes</a:t>
            </a:r>
            <a:r>
              <a:rPr spc="-35" dirty="0"/>
              <a:t> </a:t>
            </a:r>
            <a:r>
              <a:rPr spc="-10" dirty="0"/>
              <a:t>Institute</a:t>
            </a:r>
          </a:p>
        </p:txBody>
      </p:sp>
      <p:cxnSp>
        <p:nvCxnSpPr>
          <p:cNvPr id="17" name="Straight Arrow Connector 16">
            <a:extLst>
              <a:ext uri="{FF2B5EF4-FFF2-40B4-BE49-F238E27FC236}">
                <a16:creationId xmlns:a16="http://schemas.microsoft.com/office/drawing/2014/main" id="{05055683-057F-AFAC-7E6E-8214BC4FDB73}"/>
              </a:ext>
            </a:extLst>
          </p:cNvPr>
          <p:cNvCxnSpPr>
            <a:cxnSpLocks/>
          </p:cNvCxnSpPr>
          <p:nvPr/>
        </p:nvCxnSpPr>
        <p:spPr>
          <a:xfrm flipH="1">
            <a:off x="3048000" y="4402276"/>
            <a:ext cx="7239000" cy="1135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596021A-E902-81C6-8BAC-7737C8E99817}"/>
              </a:ext>
            </a:extLst>
          </p:cNvPr>
          <p:cNvSpPr/>
          <p:nvPr/>
        </p:nvSpPr>
        <p:spPr>
          <a:xfrm>
            <a:off x="1905000" y="5112675"/>
            <a:ext cx="1143000" cy="113572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A3901F-CD02-83DE-2DB5-40F902A0569C}"/>
              </a:ext>
            </a:extLst>
          </p:cNvPr>
          <p:cNvPicPr>
            <a:picLocks noChangeAspect="1"/>
          </p:cNvPicPr>
          <p:nvPr/>
        </p:nvPicPr>
        <p:blipFill>
          <a:blip r:embed="rId2"/>
          <a:srcRect t="8822" b="32047"/>
          <a:stretch/>
        </p:blipFill>
        <p:spPr>
          <a:xfrm>
            <a:off x="0" y="2802794"/>
            <a:ext cx="12192000" cy="4055206"/>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7" name="object 7"/>
          <p:cNvSpPr txBox="1"/>
          <p:nvPr/>
        </p:nvSpPr>
        <p:spPr>
          <a:xfrm>
            <a:off x="304800" y="706022"/>
            <a:ext cx="10064640" cy="1884362"/>
          </a:xfrm>
          <a:prstGeom prst="rect">
            <a:avLst/>
          </a:prstGeom>
        </p:spPr>
        <p:txBody>
          <a:bodyPr vert="horz" wrap="square" lIns="0" tIns="12065" rIns="0" bIns="0" rtlCol="0">
            <a:spAutoFit/>
          </a:bodyPr>
          <a:lstStyle/>
          <a:p>
            <a:pPr marL="354965" indent="-342265">
              <a:lnSpc>
                <a:spcPct val="150000"/>
              </a:lnSpc>
              <a:spcBef>
                <a:spcPts val="95"/>
              </a:spcBef>
              <a:buClr>
                <a:srgbClr val="CC0000"/>
              </a:buClr>
              <a:buSzPct val="94642"/>
              <a:buFont typeface="Wingdings"/>
              <a:buChar char=""/>
              <a:tabLst>
                <a:tab pos="354965" algn="l"/>
              </a:tabLst>
            </a:pPr>
            <a:r>
              <a:rPr lang="en-US" sz="2800" dirty="0">
                <a:latin typeface="+mj-lt"/>
              </a:rPr>
              <a:t>Enter </a:t>
            </a:r>
            <a:r>
              <a:rPr lang="en-US" sz="2800" b="1" dirty="0">
                <a:latin typeface="+mj-lt"/>
              </a:rPr>
              <a:t>DXTR3###</a:t>
            </a:r>
            <a:r>
              <a:rPr lang="en-US" sz="2800" dirty="0">
                <a:latin typeface="+mj-lt"/>
              </a:rPr>
              <a:t> (where “###” is the last three digits of your username) in the search field to view details for the Deluxe Touring Bike.</a:t>
            </a:r>
            <a:endParaRPr sz="2800" dirty="0">
              <a:latin typeface="+mj-lt"/>
              <a:cs typeface="Arial"/>
            </a:endParaRPr>
          </a:p>
        </p:txBody>
      </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Search by Material Number</a:t>
            </a:r>
            <a:endParaRPr lang="en-US" sz="3200" dirty="0"/>
          </a:p>
        </p:txBody>
      </p:sp>
      <p:sp>
        <p:nvSpPr>
          <p:cNvPr id="19" name="Rectangle: Rounded Corners 18">
            <a:extLst>
              <a:ext uri="{FF2B5EF4-FFF2-40B4-BE49-F238E27FC236}">
                <a16:creationId xmlns:a16="http://schemas.microsoft.com/office/drawing/2014/main" id="{F65AA8B0-5A1C-540A-75B4-E07BFEB17DAC}"/>
              </a:ext>
            </a:extLst>
          </p:cNvPr>
          <p:cNvSpPr/>
          <p:nvPr/>
        </p:nvSpPr>
        <p:spPr>
          <a:xfrm>
            <a:off x="3971886" y="4080511"/>
            <a:ext cx="838200" cy="152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 name="Straight Arrow Connector 20">
            <a:extLst>
              <a:ext uri="{FF2B5EF4-FFF2-40B4-BE49-F238E27FC236}">
                <a16:creationId xmlns:a16="http://schemas.microsoft.com/office/drawing/2014/main" id="{3676F594-3E98-4429-199A-4562A48C53C8}"/>
              </a:ext>
            </a:extLst>
          </p:cNvPr>
          <p:cNvCxnSpPr>
            <a:cxnSpLocks/>
          </p:cNvCxnSpPr>
          <p:nvPr/>
        </p:nvCxnSpPr>
        <p:spPr>
          <a:xfrm>
            <a:off x="2590800" y="2133600"/>
            <a:ext cx="1381086" cy="18707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Material Stock Details View</a:t>
            </a:r>
            <a:endParaRPr lang="en-US" sz="3200" dirty="0"/>
          </a:p>
        </p:txBody>
      </p:sp>
      <p:pic>
        <p:nvPicPr>
          <p:cNvPr id="7" name="Picture 6">
            <a:extLst>
              <a:ext uri="{FF2B5EF4-FFF2-40B4-BE49-F238E27FC236}">
                <a16:creationId xmlns:a16="http://schemas.microsoft.com/office/drawing/2014/main" id="{68453FA1-065A-61D0-55E4-366A162C3C8D}"/>
              </a:ext>
            </a:extLst>
          </p:cNvPr>
          <p:cNvPicPr>
            <a:picLocks noChangeAspect="1"/>
          </p:cNvPicPr>
          <p:nvPr/>
        </p:nvPicPr>
        <p:blipFill>
          <a:blip r:embed="rId4"/>
          <a:srcRect t="17778" b="11111"/>
          <a:stretch/>
        </p:blipFill>
        <p:spPr>
          <a:xfrm>
            <a:off x="0" y="2009274"/>
            <a:ext cx="12192000" cy="4876800"/>
          </a:xfrm>
          <a:prstGeom prst="rect">
            <a:avLst/>
          </a:prstGeom>
        </p:spPr>
      </p:pic>
      <p:sp>
        <p:nvSpPr>
          <p:cNvPr id="9" name="TextBox 8">
            <a:extLst>
              <a:ext uri="{FF2B5EF4-FFF2-40B4-BE49-F238E27FC236}">
                <a16:creationId xmlns:a16="http://schemas.microsoft.com/office/drawing/2014/main" id="{68EF7881-8C39-3000-58D6-87622127DB39}"/>
              </a:ext>
            </a:extLst>
          </p:cNvPr>
          <p:cNvSpPr txBox="1"/>
          <p:nvPr/>
        </p:nvSpPr>
        <p:spPr>
          <a:xfrm>
            <a:off x="0" y="647127"/>
            <a:ext cx="12192000" cy="1318181"/>
          </a:xfrm>
          <a:prstGeom prst="rect">
            <a:avLst/>
          </a:prstGeom>
          <a:noFill/>
        </p:spPr>
        <p:txBody>
          <a:bodyPr wrap="square">
            <a:spAutoFit/>
          </a:bodyPr>
          <a:lstStyle/>
          <a:p>
            <a:pPr>
              <a:lnSpc>
                <a:spcPct val="150000"/>
              </a:lnSpc>
            </a:pPr>
            <a:r>
              <a:rPr lang="en-US" sz="2800" dirty="0">
                <a:latin typeface="+mj-lt"/>
              </a:rPr>
              <a:t>This screen displays the </a:t>
            </a:r>
            <a:r>
              <a:rPr lang="en-US" sz="2800" b="1" dirty="0">
                <a:latin typeface="+mj-lt"/>
              </a:rPr>
              <a:t>stock levels by plant and storage location</a:t>
            </a:r>
            <a:r>
              <a:rPr lang="en-US" sz="2800" dirty="0">
                <a:latin typeface="+mj-lt"/>
              </a:rPr>
              <a:t> for the selected material, offering real-time inventory visibility.</a:t>
            </a:r>
            <a:endParaRPr lang="en-AU" sz="2800" dirty="0">
              <a:latin typeface="+mj-lt"/>
            </a:endParaRPr>
          </a:p>
        </p:txBody>
      </p:sp>
    </p:spTree>
    <p:extLst>
      <p:ext uri="{BB962C8B-B14F-4D97-AF65-F5344CB8AC3E}">
        <p14:creationId xmlns:p14="http://schemas.microsoft.com/office/powerpoint/2010/main" val="314755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E228BC-6763-7FA1-6B3D-561066ABDDC8}"/>
              </a:ext>
            </a:extLst>
          </p:cNvPr>
          <p:cNvPicPr>
            <a:picLocks noChangeAspect="1"/>
          </p:cNvPicPr>
          <p:nvPr/>
        </p:nvPicPr>
        <p:blipFill>
          <a:blip r:embed="rId2"/>
          <a:srcRect t="8823" b="14640"/>
          <a:stretch/>
        </p:blipFill>
        <p:spPr>
          <a:xfrm>
            <a:off x="304800" y="1828800"/>
            <a:ext cx="11582400" cy="4986529"/>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Switch Between Apps</a:t>
            </a:r>
            <a:endParaRPr lang="en-US" sz="3200" dirty="0"/>
          </a:p>
        </p:txBody>
      </p:sp>
      <p:sp>
        <p:nvSpPr>
          <p:cNvPr id="12" name="TextBox 11">
            <a:extLst>
              <a:ext uri="{FF2B5EF4-FFF2-40B4-BE49-F238E27FC236}">
                <a16:creationId xmlns:a16="http://schemas.microsoft.com/office/drawing/2014/main" id="{3CEED672-FF6D-3BAB-3F98-18633C33EBC8}"/>
              </a:ext>
            </a:extLst>
          </p:cNvPr>
          <p:cNvSpPr txBox="1"/>
          <p:nvPr/>
        </p:nvSpPr>
        <p:spPr>
          <a:xfrm>
            <a:off x="0" y="605026"/>
            <a:ext cx="11734800" cy="13181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a:latin typeface="+mj-lt"/>
              </a:rPr>
              <a:t>Click the title bar and choose </a:t>
            </a:r>
            <a:r>
              <a:rPr lang="en-US" sz="2800" b="1" dirty="0">
                <a:latin typeface="+mj-lt"/>
              </a:rPr>
              <a:t>"Material Management"</a:t>
            </a:r>
            <a:r>
              <a:rPr lang="en-US" sz="2800" dirty="0">
                <a:latin typeface="+mj-lt"/>
              </a:rPr>
              <a:t> from the dropdown to return to the main navigation area or switch apps.</a:t>
            </a:r>
            <a:endParaRPr lang="en-US" sz="2800" b="0" i="0" dirty="0">
              <a:solidFill>
                <a:srgbClr val="0D0D0D"/>
              </a:solidFill>
              <a:effectLst/>
              <a:highlight>
                <a:srgbClr val="FFFFFF"/>
              </a:highlight>
              <a:latin typeface="+mj-lt"/>
            </a:endParaRPr>
          </a:p>
        </p:txBody>
      </p:sp>
      <p:sp>
        <p:nvSpPr>
          <p:cNvPr id="8" name="Rectangle: Rounded Corners 7">
            <a:extLst>
              <a:ext uri="{FF2B5EF4-FFF2-40B4-BE49-F238E27FC236}">
                <a16:creationId xmlns:a16="http://schemas.microsoft.com/office/drawing/2014/main" id="{14D167BC-04CC-9AD4-42C8-4FB83CF3E76E}"/>
              </a:ext>
            </a:extLst>
          </p:cNvPr>
          <p:cNvSpPr/>
          <p:nvPr/>
        </p:nvSpPr>
        <p:spPr>
          <a:xfrm>
            <a:off x="2640619" y="2431499"/>
            <a:ext cx="282666" cy="36454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FAF2E901-0CB7-404B-A315-F38577985B89}"/>
              </a:ext>
            </a:extLst>
          </p:cNvPr>
          <p:cNvSpPr/>
          <p:nvPr/>
        </p:nvSpPr>
        <p:spPr>
          <a:xfrm>
            <a:off x="1066025" y="3003862"/>
            <a:ext cx="2134375" cy="50133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462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C07152-4EE8-5864-D02C-BF1C442A2DAD}"/>
              </a:ext>
            </a:extLst>
          </p:cNvPr>
          <p:cNvPicPr>
            <a:picLocks noChangeAspect="1"/>
          </p:cNvPicPr>
          <p:nvPr/>
        </p:nvPicPr>
        <p:blipFill>
          <a:blip r:embed="rId2"/>
          <a:srcRect t="9436" r="625" b="16666"/>
          <a:stretch/>
        </p:blipFill>
        <p:spPr>
          <a:xfrm>
            <a:off x="0" y="1790126"/>
            <a:ext cx="12115800" cy="50678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Create Purchase Order</a:t>
            </a:r>
            <a:endParaRPr lang="en-US" sz="3200" dirty="0"/>
          </a:p>
        </p:txBody>
      </p:sp>
      <p:sp>
        <p:nvSpPr>
          <p:cNvPr id="12" name="TextBox 11">
            <a:extLst>
              <a:ext uri="{FF2B5EF4-FFF2-40B4-BE49-F238E27FC236}">
                <a16:creationId xmlns:a16="http://schemas.microsoft.com/office/drawing/2014/main" id="{3CEED672-FF6D-3BAB-3F98-18633C33EBC8}"/>
              </a:ext>
            </a:extLst>
          </p:cNvPr>
          <p:cNvSpPr txBox="1"/>
          <p:nvPr/>
        </p:nvSpPr>
        <p:spPr>
          <a:xfrm>
            <a:off x="0" y="605026"/>
            <a:ext cx="11734800" cy="13154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a:latin typeface="+mj-lt"/>
              </a:rPr>
              <a:t>Click </a:t>
            </a:r>
            <a:r>
              <a:rPr lang="en-US" sz="2800" b="1" dirty="0">
                <a:latin typeface="+mj-lt"/>
              </a:rPr>
              <a:t>"Create Purchase Order"</a:t>
            </a:r>
            <a:r>
              <a:rPr lang="en-US" sz="2800" dirty="0">
                <a:latin typeface="+mj-lt"/>
              </a:rPr>
              <a:t> to begin the procurement process, specifying the supplier, quantity, and price of the items.</a:t>
            </a:r>
          </a:p>
        </p:txBody>
      </p:sp>
      <p:sp>
        <p:nvSpPr>
          <p:cNvPr id="16" name="Rectangle: Rounded Corners 15">
            <a:extLst>
              <a:ext uri="{FF2B5EF4-FFF2-40B4-BE49-F238E27FC236}">
                <a16:creationId xmlns:a16="http://schemas.microsoft.com/office/drawing/2014/main" id="{AFDA63F1-1A43-168A-FEAD-57F3D3FCB9BC}"/>
              </a:ext>
            </a:extLst>
          </p:cNvPr>
          <p:cNvSpPr/>
          <p:nvPr/>
        </p:nvSpPr>
        <p:spPr>
          <a:xfrm>
            <a:off x="1560096" y="5197640"/>
            <a:ext cx="1399285" cy="1143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C74E1A70-8344-D135-E8B8-9FA7C38904BD}"/>
              </a:ext>
            </a:extLst>
          </p:cNvPr>
          <p:cNvSpPr txBox="1"/>
          <p:nvPr/>
        </p:nvSpPr>
        <p:spPr>
          <a:xfrm>
            <a:off x="5791200" y="3200400"/>
            <a:ext cx="6172199" cy="3257174"/>
          </a:xfrm>
          <a:prstGeom prst="rect">
            <a:avLst/>
          </a:prstGeom>
          <a:noFill/>
          <a:ln w="28575">
            <a:solidFill>
              <a:srgbClr val="FF0000"/>
            </a:solidFill>
          </a:ln>
        </p:spPr>
        <p:txBody>
          <a:bodyPr wrap="square">
            <a:spAutoFit/>
          </a:bodyPr>
          <a:lstStyle/>
          <a:p>
            <a:pPr>
              <a:lnSpc>
                <a:spcPct val="150000"/>
              </a:lnSpc>
            </a:pPr>
            <a:r>
              <a:rPr lang="en-AU" sz="2800" dirty="0">
                <a:latin typeface="+mj-lt"/>
              </a:rPr>
              <a:t>Select 'Create Purchase Order' to initiate the procurement process. This function allows us to specify details such as supplier, quantities, and prices to formally request the necessary materials.</a:t>
            </a:r>
          </a:p>
        </p:txBody>
      </p:sp>
    </p:spTree>
    <p:extLst>
      <p:ext uri="{BB962C8B-B14F-4D97-AF65-F5344CB8AC3E}">
        <p14:creationId xmlns:p14="http://schemas.microsoft.com/office/powerpoint/2010/main" val="37457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65CBCD-8097-766E-60BE-13BA41FEA95D}"/>
              </a:ext>
            </a:extLst>
          </p:cNvPr>
          <p:cNvPicPr>
            <a:picLocks noChangeAspect="1"/>
          </p:cNvPicPr>
          <p:nvPr/>
        </p:nvPicPr>
        <p:blipFill>
          <a:blip r:embed="rId2"/>
          <a:srcRect t="8822" b="25556"/>
          <a:stretch/>
        </p:blipFill>
        <p:spPr>
          <a:xfrm>
            <a:off x="0" y="1940504"/>
            <a:ext cx="12192000" cy="45003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Close Help Window</a:t>
            </a:r>
            <a:endParaRPr lang="en-US" sz="3200" dirty="0"/>
          </a:p>
        </p:txBody>
      </p:sp>
      <p:sp>
        <p:nvSpPr>
          <p:cNvPr id="8" name="Rectangle: Rounded Corners 7">
            <a:extLst>
              <a:ext uri="{FF2B5EF4-FFF2-40B4-BE49-F238E27FC236}">
                <a16:creationId xmlns:a16="http://schemas.microsoft.com/office/drawing/2014/main" id="{AF44CE59-74AD-CEE5-E2C8-F8B6AD5C5311}"/>
              </a:ext>
            </a:extLst>
          </p:cNvPr>
          <p:cNvSpPr/>
          <p:nvPr/>
        </p:nvSpPr>
        <p:spPr>
          <a:xfrm>
            <a:off x="1065915" y="3536693"/>
            <a:ext cx="6096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396341DB-BC8E-9CEA-9BF1-6945B2A15FB5}"/>
              </a:ext>
            </a:extLst>
          </p:cNvPr>
          <p:cNvSpPr txBox="1"/>
          <p:nvPr/>
        </p:nvSpPr>
        <p:spPr>
          <a:xfrm>
            <a:off x="0" y="605026"/>
            <a:ext cx="11734800" cy="13154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a:latin typeface="+mj-lt"/>
              </a:rPr>
              <a:t>Click the </a:t>
            </a:r>
            <a:r>
              <a:rPr lang="en-US" sz="2800" b="1" dirty="0">
                <a:latin typeface="+mj-lt"/>
              </a:rPr>
              <a:t>"Close"</a:t>
            </a:r>
            <a:r>
              <a:rPr lang="en-US" sz="2800" dirty="0">
                <a:latin typeface="+mj-lt"/>
              </a:rPr>
              <a:t> button to exit the help overlay and proceed with filling in the purchase order details.</a:t>
            </a:r>
          </a:p>
        </p:txBody>
      </p:sp>
    </p:spTree>
    <p:extLst>
      <p:ext uri="{BB962C8B-B14F-4D97-AF65-F5344CB8AC3E}">
        <p14:creationId xmlns:p14="http://schemas.microsoft.com/office/powerpoint/2010/main" val="3381542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41107E-1537-DBC7-6D03-E49A646372BF}"/>
              </a:ext>
            </a:extLst>
          </p:cNvPr>
          <p:cNvPicPr>
            <a:picLocks noChangeAspect="1"/>
          </p:cNvPicPr>
          <p:nvPr/>
        </p:nvPicPr>
        <p:blipFill>
          <a:blip r:embed="rId2"/>
          <a:srcRect t="8822" b="34444"/>
          <a:stretch/>
        </p:blipFill>
        <p:spPr>
          <a:xfrm>
            <a:off x="0" y="2742674"/>
            <a:ext cx="12192000" cy="38907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Entering Supplier Details</a:t>
            </a:r>
            <a:endParaRPr lang="en-US" sz="3200" dirty="0"/>
          </a:p>
        </p:txBody>
      </p:sp>
      <p:sp>
        <p:nvSpPr>
          <p:cNvPr id="12" name="TextBox 11">
            <a:extLst>
              <a:ext uri="{FF2B5EF4-FFF2-40B4-BE49-F238E27FC236}">
                <a16:creationId xmlns:a16="http://schemas.microsoft.com/office/drawing/2014/main" id="{3CEED672-FF6D-3BAB-3F98-18633C33EBC8}"/>
              </a:ext>
            </a:extLst>
          </p:cNvPr>
          <p:cNvSpPr txBox="1"/>
          <p:nvPr/>
        </p:nvSpPr>
        <p:spPr>
          <a:xfrm>
            <a:off x="0" y="605026"/>
            <a:ext cx="11734800" cy="13154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b="1" dirty="0">
                <a:latin typeface="+mj-lt"/>
              </a:rPr>
              <a:t>Select Supplier/Plant</a:t>
            </a:r>
            <a:r>
              <a:rPr lang="en-US" sz="2800" dirty="0">
                <a:latin typeface="+mj-lt"/>
              </a:rPr>
              <a:t> – Click the icon beside </a:t>
            </a:r>
            <a:r>
              <a:rPr lang="en-US" sz="2800" i="1" dirty="0">
                <a:latin typeface="+mj-lt"/>
              </a:rPr>
              <a:t>Supplier</a:t>
            </a:r>
            <a:r>
              <a:rPr lang="en-US" sz="2800" dirty="0">
                <a:latin typeface="+mj-lt"/>
              </a:rPr>
              <a:t> to open the supplier selection menu and define the procurement source.</a:t>
            </a:r>
          </a:p>
        </p:txBody>
      </p:sp>
      <p:sp>
        <p:nvSpPr>
          <p:cNvPr id="13" name="Rectangle: Rounded Corners 12">
            <a:extLst>
              <a:ext uri="{FF2B5EF4-FFF2-40B4-BE49-F238E27FC236}">
                <a16:creationId xmlns:a16="http://schemas.microsoft.com/office/drawing/2014/main" id="{C0637463-34F9-D918-9E55-E4CE343A5303}"/>
              </a:ext>
            </a:extLst>
          </p:cNvPr>
          <p:cNvSpPr/>
          <p:nvPr/>
        </p:nvSpPr>
        <p:spPr>
          <a:xfrm>
            <a:off x="5995471" y="4438006"/>
            <a:ext cx="383747" cy="25005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Arrow Connector 14">
            <a:extLst>
              <a:ext uri="{FF2B5EF4-FFF2-40B4-BE49-F238E27FC236}">
                <a16:creationId xmlns:a16="http://schemas.microsoft.com/office/drawing/2014/main" id="{C88A6B00-A344-9F15-51DE-878D65ADA314}"/>
              </a:ext>
            </a:extLst>
          </p:cNvPr>
          <p:cNvCxnSpPr>
            <a:cxnSpLocks/>
          </p:cNvCxnSpPr>
          <p:nvPr/>
        </p:nvCxnSpPr>
        <p:spPr>
          <a:xfrm>
            <a:off x="4343400" y="1447800"/>
            <a:ext cx="1652071" cy="2990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02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A0B335-5D1F-B29B-C24A-5FB3EDFBBFA1}"/>
              </a:ext>
            </a:extLst>
          </p:cNvPr>
          <p:cNvPicPr>
            <a:picLocks noChangeAspect="1"/>
          </p:cNvPicPr>
          <p:nvPr/>
        </p:nvPicPr>
        <p:blipFill>
          <a:blip r:embed="rId2"/>
          <a:srcRect l="17501" t="29296" r="16874" b="12222"/>
          <a:stretch/>
        </p:blipFill>
        <p:spPr>
          <a:xfrm>
            <a:off x="3131634" y="2114967"/>
            <a:ext cx="8991600" cy="4507262"/>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Entering Supplier Details</a:t>
            </a:r>
            <a:endParaRPr lang="en-US" sz="3200" dirty="0"/>
          </a:p>
        </p:txBody>
      </p:sp>
      <p:sp>
        <p:nvSpPr>
          <p:cNvPr id="12" name="TextBox 11">
            <a:extLst>
              <a:ext uri="{FF2B5EF4-FFF2-40B4-BE49-F238E27FC236}">
                <a16:creationId xmlns:a16="http://schemas.microsoft.com/office/drawing/2014/main" id="{3CEED672-FF6D-3BAB-3F98-18633C33EBC8}"/>
              </a:ext>
            </a:extLst>
          </p:cNvPr>
          <p:cNvSpPr txBox="1"/>
          <p:nvPr/>
        </p:nvSpPr>
        <p:spPr>
          <a:xfrm>
            <a:off x="0" y="605026"/>
            <a:ext cx="11734800" cy="131818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Search Supplier Code</a:t>
            </a:r>
            <a:r>
              <a:rPr kumimoji="0" lang="en-US" altLang="en-US" sz="2800" b="0" i="0" u="none" strike="noStrike" cap="none" normalizeH="0" baseline="0" dirty="0">
                <a:ln>
                  <a:noFill/>
                </a:ln>
                <a:solidFill>
                  <a:schemeClr val="tx1"/>
                </a:solidFill>
                <a:effectLst/>
                <a:latin typeface="+mj-lt"/>
              </a:rPr>
              <a:t> – Enter 101### (your last 3 digits) and click </a:t>
            </a:r>
            <a:r>
              <a:rPr kumimoji="0" lang="en-US" altLang="en-US" sz="2800" b="0" i="1" u="none" strike="noStrike" cap="none" normalizeH="0" baseline="0" dirty="0">
                <a:ln>
                  <a:noFill/>
                </a:ln>
                <a:solidFill>
                  <a:schemeClr val="tx1"/>
                </a:solidFill>
                <a:effectLst/>
                <a:latin typeface="+mj-lt"/>
              </a:rPr>
              <a:t>Go</a:t>
            </a:r>
            <a:r>
              <a:rPr kumimoji="0" lang="en-US" altLang="en-US" sz="2800" b="0" i="0" u="none" strike="noStrike" cap="none" normalizeH="0" baseline="0" dirty="0">
                <a:ln>
                  <a:noFill/>
                </a:ln>
                <a:solidFill>
                  <a:schemeClr val="tx1"/>
                </a:solidFill>
                <a:effectLst/>
                <a:latin typeface="+mj-lt"/>
              </a:rPr>
              <a:t> to search for your designated vendor. </a:t>
            </a:r>
          </a:p>
        </p:txBody>
      </p:sp>
      <p:cxnSp>
        <p:nvCxnSpPr>
          <p:cNvPr id="14" name="Straight Arrow Connector 13">
            <a:extLst>
              <a:ext uri="{FF2B5EF4-FFF2-40B4-BE49-F238E27FC236}">
                <a16:creationId xmlns:a16="http://schemas.microsoft.com/office/drawing/2014/main" id="{BEDA5C97-F9BA-1B72-3C71-F9F06467488E}"/>
              </a:ext>
            </a:extLst>
          </p:cNvPr>
          <p:cNvCxnSpPr>
            <a:cxnSpLocks/>
          </p:cNvCxnSpPr>
          <p:nvPr/>
        </p:nvCxnSpPr>
        <p:spPr>
          <a:xfrm>
            <a:off x="4876800" y="1233189"/>
            <a:ext cx="48524" cy="2373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DB84D8-937F-6E6B-6680-19F1667160BF}"/>
              </a:ext>
            </a:extLst>
          </p:cNvPr>
          <p:cNvCxnSpPr>
            <a:cxnSpLocks/>
          </p:cNvCxnSpPr>
          <p:nvPr/>
        </p:nvCxnSpPr>
        <p:spPr>
          <a:xfrm>
            <a:off x="9899051" y="1143000"/>
            <a:ext cx="540349" cy="14536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19ED2605-0FD1-DE0C-D908-1FBABAC9FB33}"/>
              </a:ext>
            </a:extLst>
          </p:cNvPr>
          <p:cNvSpPr/>
          <p:nvPr/>
        </p:nvSpPr>
        <p:spPr>
          <a:xfrm>
            <a:off x="10370149" y="2692197"/>
            <a:ext cx="533400" cy="43785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Rounded Corners 19">
            <a:extLst>
              <a:ext uri="{FF2B5EF4-FFF2-40B4-BE49-F238E27FC236}">
                <a16:creationId xmlns:a16="http://schemas.microsoft.com/office/drawing/2014/main" id="{B4A53D0D-D34E-FA2F-031E-862F65C2C6AF}"/>
              </a:ext>
            </a:extLst>
          </p:cNvPr>
          <p:cNvSpPr/>
          <p:nvPr/>
        </p:nvSpPr>
        <p:spPr>
          <a:xfrm>
            <a:off x="3207349" y="3606597"/>
            <a:ext cx="1905000" cy="45572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5905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BDA444-BE8E-C174-FAE9-DA3A0B03F349}"/>
              </a:ext>
            </a:extLst>
          </p:cNvPr>
          <p:cNvPicPr>
            <a:picLocks noChangeAspect="1"/>
          </p:cNvPicPr>
          <p:nvPr/>
        </p:nvPicPr>
        <p:blipFill>
          <a:blip r:embed="rId2"/>
          <a:srcRect l="17501" t="28889" r="16874" b="12222"/>
          <a:stretch/>
        </p:blipFill>
        <p:spPr>
          <a:xfrm>
            <a:off x="2632618" y="2041926"/>
            <a:ext cx="9533916" cy="4812357"/>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Entering Supplier Details</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54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latin typeface="+mj-lt"/>
              </a:rPr>
              <a:t>Confirm Supplier</a:t>
            </a:r>
            <a:r>
              <a:rPr lang="en-US" sz="2800" dirty="0">
                <a:latin typeface="+mj-lt"/>
              </a:rPr>
              <a:t> – Select the matching supplier from the list and click </a:t>
            </a:r>
            <a:r>
              <a:rPr lang="en-US" sz="2800" i="1" dirty="0">
                <a:latin typeface="+mj-lt"/>
              </a:rPr>
              <a:t>OK</a:t>
            </a:r>
            <a:r>
              <a:rPr lang="en-US" sz="2800" dirty="0">
                <a:latin typeface="+mj-lt"/>
              </a:rPr>
              <a:t> to populate the PO form</a:t>
            </a:r>
            <a:endParaRPr lang="en-AU" sz="2800" dirty="0">
              <a:latin typeface="+mj-lt"/>
            </a:endParaRPr>
          </a:p>
        </p:txBody>
      </p:sp>
      <p:sp>
        <p:nvSpPr>
          <p:cNvPr id="17" name="Rectangle: Rounded Corners 16">
            <a:extLst>
              <a:ext uri="{FF2B5EF4-FFF2-40B4-BE49-F238E27FC236}">
                <a16:creationId xmlns:a16="http://schemas.microsoft.com/office/drawing/2014/main" id="{2BA6C1E1-B19C-AEDE-FBF8-A29D1C936409}"/>
              </a:ext>
            </a:extLst>
          </p:cNvPr>
          <p:cNvSpPr/>
          <p:nvPr/>
        </p:nvSpPr>
        <p:spPr>
          <a:xfrm>
            <a:off x="10786947" y="6538332"/>
            <a:ext cx="533400" cy="31966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0" name="Straight Arrow Connector 19">
            <a:extLst>
              <a:ext uri="{FF2B5EF4-FFF2-40B4-BE49-F238E27FC236}">
                <a16:creationId xmlns:a16="http://schemas.microsoft.com/office/drawing/2014/main" id="{81674618-5925-41A3-2DEC-7842560B02B9}"/>
              </a:ext>
            </a:extLst>
          </p:cNvPr>
          <p:cNvCxnSpPr>
            <a:cxnSpLocks/>
          </p:cNvCxnSpPr>
          <p:nvPr/>
        </p:nvCxnSpPr>
        <p:spPr>
          <a:xfrm>
            <a:off x="4572000" y="1676400"/>
            <a:ext cx="6220523" cy="4832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9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E7FD7C-E7E2-7D64-EE59-96F624C5EE38}"/>
              </a:ext>
            </a:extLst>
          </p:cNvPr>
          <p:cNvPicPr>
            <a:picLocks noChangeAspect="1"/>
          </p:cNvPicPr>
          <p:nvPr/>
        </p:nvPicPr>
        <p:blipFill>
          <a:blip r:embed="rId2"/>
          <a:srcRect t="8823" b="46667"/>
          <a:stretch/>
        </p:blipFill>
        <p:spPr>
          <a:xfrm>
            <a:off x="0" y="2341750"/>
            <a:ext cx="12192000" cy="30525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Entering Supplier Details</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672361"/>
            <a:ext cx="11466577" cy="13154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latin typeface="+mj-lt"/>
              </a:rPr>
              <a:t>Expand Header</a:t>
            </a:r>
            <a:r>
              <a:rPr lang="en-US" sz="2800" dirty="0">
                <a:latin typeface="+mj-lt"/>
              </a:rPr>
              <a:t> – Click on </a:t>
            </a:r>
            <a:r>
              <a:rPr lang="en-US" sz="2800" i="1" dirty="0">
                <a:latin typeface="+mj-lt"/>
              </a:rPr>
              <a:t>Header</a:t>
            </a:r>
            <a:r>
              <a:rPr lang="en-US" sz="2800" dirty="0">
                <a:latin typeface="+mj-lt"/>
              </a:rPr>
              <a:t> to reveal and fill in organizational data fields.</a:t>
            </a:r>
            <a:endParaRPr lang="en-AU" sz="2800" dirty="0">
              <a:latin typeface="+mj-lt"/>
            </a:endParaRPr>
          </a:p>
        </p:txBody>
      </p:sp>
      <p:sp>
        <p:nvSpPr>
          <p:cNvPr id="17" name="Rectangle: Rounded Corners 16">
            <a:extLst>
              <a:ext uri="{FF2B5EF4-FFF2-40B4-BE49-F238E27FC236}">
                <a16:creationId xmlns:a16="http://schemas.microsoft.com/office/drawing/2014/main" id="{2BA6C1E1-B19C-AEDE-FBF8-A29D1C936409}"/>
              </a:ext>
            </a:extLst>
          </p:cNvPr>
          <p:cNvSpPr/>
          <p:nvPr/>
        </p:nvSpPr>
        <p:spPr>
          <a:xfrm>
            <a:off x="237894" y="4260188"/>
            <a:ext cx="762000" cy="3048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0" name="Straight Arrow Connector 19">
            <a:extLst>
              <a:ext uri="{FF2B5EF4-FFF2-40B4-BE49-F238E27FC236}">
                <a16:creationId xmlns:a16="http://schemas.microsoft.com/office/drawing/2014/main" id="{81674618-5925-41A3-2DEC-7842560B02B9}"/>
              </a:ext>
            </a:extLst>
          </p:cNvPr>
          <p:cNvCxnSpPr>
            <a:cxnSpLocks/>
          </p:cNvCxnSpPr>
          <p:nvPr/>
        </p:nvCxnSpPr>
        <p:spPr>
          <a:xfrm flipH="1">
            <a:off x="609600" y="2034986"/>
            <a:ext cx="152400" cy="2137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8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6" name="object 6"/>
          <p:cNvSpPr txBox="1">
            <a:spLocks noGrp="1"/>
          </p:cNvSpPr>
          <p:nvPr>
            <p:ph type="title"/>
          </p:nvPr>
        </p:nvSpPr>
        <p:spPr>
          <a:xfrm>
            <a:off x="2910584" y="141224"/>
            <a:ext cx="8519415" cy="505267"/>
          </a:xfrm>
          <a:prstGeom prst="rect">
            <a:avLst/>
          </a:prstGeom>
        </p:spPr>
        <p:txBody>
          <a:bodyPr vert="horz" wrap="square" lIns="0" tIns="12700" rIns="0" bIns="0" rtlCol="0">
            <a:spAutoFit/>
          </a:bodyPr>
          <a:lstStyle/>
          <a:p>
            <a:pPr marL="12700">
              <a:lnSpc>
                <a:spcPct val="100000"/>
              </a:lnSpc>
              <a:spcBef>
                <a:spcPts val="100"/>
              </a:spcBef>
            </a:pPr>
            <a:r>
              <a:rPr lang="en-US" sz="3200" spc="-10" dirty="0">
                <a:solidFill>
                  <a:srgbClr val="FFFFFF"/>
                </a:solidFill>
              </a:rPr>
              <a:t>Overview of Procurement Process</a:t>
            </a:r>
            <a:endParaRPr sz="3200" dirty="0"/>
          </a:p>
        </p:txBody>
      </p:sp>
      <p:sp>
        <p:nvSpPr>
          <p:cNvPr id="7" name="object 7"/>
          <p:cNvSpPr txBox="1"/>
          <p:nvPr/>
        </p:nvSpPr>
        <p:spPr>
          <a:xfrm>
            <a:off x="343611" y="959865"/>
            <a:ext cx="10847705" cy="3178306"/>
          </a:xfrm>
          <a:prstGeom prst="rect">
            <a:avLst/>
          </a:prstGeom>
        </p:spPr>
        <p:txBody>
          <a:bodyPr vert="horz" wrap="square" lIns="0" tIns="13335" rIns="0" bIns="0" rtlCol="0">
            <a:spAutoFit/>
          </a:bodyPr>
          <a:lstStyle/>
          <a:p>
            <a:pPr marL="469900" marR="405765" indent="-457834">
              <a:lnSpc>
                <a:spcPct val="150000"/>
              </a:lnSpc>
              <a:spcBef>
                <a:spcPts val="105"/>
              </a:spcBef>
              <a:buClr>
                <a:srgbClr val="CC0000"/>
              </a:buClr>
              <a:buSzPct val="94230"/>
              <a:buFont typeface="Wingdings"/>
              <a:buChar char=""/>
              <a:tabLst>
                <a:tab pos="469900" algn="l"/>
              </a:tabLst>
            </a:pPr>
            <a:r>
              <a:rPr lang="en-US" sz="2800" b="1" dirty="0">
                <a:latin typeface="+mj-lt"/>
                <a:cs typeface="Arial"/>
              </a:rPr>
              <a:t>Procure to Pay Process: </a:t>
            </a:r>
            <a:r>
              <a:rPr lang="en-US" sz="2800" dirty="0">
                <a:latin typeface="+mj-lt"/>
                <a:cs typeface="Arial"/>
              </a:rPr>
              <a:t>This is the complete cycle of procurement which starts with identifying procurement needs and ends with the payment to the supplier. Key steps include creating purchase requisitions, issuing purchase orders, receiving goods, processing invoices, and completing payment.</a:t>
            </a:r>
            <a:endParaRPr sz="2800" dirty="0">
              <a:latin typeface="+mj-lt"/>
              <a:cs typeface="Arial"/>
            </a:endParaRPr>
          </a:p>
        </p:txBody>
      </p:sp>
      <p:sp>
        <p:nvSpPr>
          <p:cNvPr id="9" name="object 9"/>
          <p:cNvSpPr txBox="1">
            <a:spLocks noGrp="1"/>
          </p:cNvSpPr>
          <p:nvPr>
            <p:ph type="ftr" sz="quarter" idx="5"/>
          </p:nvPr>
        </p:nvSpPr>
        <p:spPr>
          <a:prstGeom prst="rect">
            <a:avLst/>
          </a:prstGeom>
        </p:spPr>
        <p:txBody>
          <a:bodyPr vert="horz" wrap="square" lIns="0" tIns="12065" rIns="0" bIns="0" rtlCol="0">
            <a:spAutoFit/>
          </a:bodyPr>
          <a:lstStyle/>
          <a:p>
            <a:pPr marL="12700">
              <a:lnSpc>
                <a:spcPct val="100000"/>
              </a:lnSpc>
              <a:spcBef>
                <a:spcPts val="95"/>
              </a:spcBef>
            </a:pPr>
            <a:r>
              <a:rPr dirty="0"/>
              <a:t>Holmes</a:t>
            </a:r>
            <a:r>
              <a:rPr spc="-35" dirty="0"/>
              <a:t> </a:t>
            </a:r>
            <a:r>
              <a:rPr spc="-10" dirty="0"/>
              <a:t>Institute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Completing Order Info</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latin typeface="+mj-lt"/>
              </a:rPr>
              <a:t>Input Org Data – Fill in Purchasing Org: US00, Group: N00, and Company Code: US00 to define internal procurement structure.</a:t>
            </a:r>
            <a:endParaRPr lang="en-AU" sz="2800" dirty="0">
              <a:latin typeface="+mj-lt"/>
            </a:endParaRPr>
          </a:p>
        </p:txBody>
      </p:sp>
      <p:pic>
        <p:nvPicPr>
          <p:cNvPr id="12" name="Picture 11">
            <a:extLst>
              <a:ext uri="{FF2B5EF4-FFF2-40B4-BE49-F238E27FC236}">
                <a16:creationId xmlns:a16="http://schemas.microsoft.com/office/drawing/2014/main" id="{09722DAE-5BFD-63C6-A1E8-B1E962A6B340}"/>
              </a:ext>
            </a:extLst>
          </p:cNvPr>
          <p:cNvPicPr>
            <a:picLocks noChangeAspect="1"/>
          </p:cNvPicPr>
          <p:nvPr/>
        </p:nvPicPr>
        <p:blipFill>
          <a:blip r:embed="rId4"/>
          <a:srcRect t="8822" b="43333"/>
          <a:stretch/>
        </p:blipFill>
        <p:spPr>
          <a:xfrm>
            <a:off x="0" y="2209800"/>
            <a:ext cx="12192000" cy="3281174"/>
          </a:xfrm>
          <a:prstGeom prst="rect">
            <a:avLst/>
          </a:prstGeom>
        </p:spPr>
      </p:pic>
      <p:sp>
        <p:nvSpPr>
          <p:cNvPr id="13" name="Rectangle: Rounded Corners 12">
            <a:extLst>
              <a:ext uri="{FF2B5EF4-FFF2-40B4-BE49-F238E27FC236}">
                <a16:creationId xmlns:a16="http://schemas.microsoft.com/office/drawing/2014/main" id="{2BA6C1E1-B19C-AEDE-FBF8-A29D1C936409}"/>
              </a:ext>
            </a:extLst>
          </p:cNvPr>
          <p:cNvSpPr/>
          <p:nvPr/>
        </p:nvSpPr>
        <p:spPr>
          <a:xfrm>
            <a:off x="920662" y="4496338"/>
            <a:ext cx="1353410" cy="762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Arrow Connector 13">
            <a:extLst>
              <a:ext uri="{FF2B5EF4-FFF2-40B4-BE49-F238E27FC236}">
                <a16:creationId xmlns:a16="http://schemas.microsoft.com/office/drawing/2014/main" id="{81674618-5925-41A3-2DEC-7842560B02B9}"/>
              </a:ext>
            </a:extLst>
          </p:cNvPr>
          <p:cNvCxnSpPr>
            <a:cxnSpLocks/>
          </p:cNvCxnSpPr>
          <p:nvPr/>
        </p:nvCxnSpPr>
        <p:spPr>
          <a:xfrm flipH="1">
            <a:off x="1791629" y="2237616"/>
            <a:ext cx="533400" cy="21063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35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441BC3-E065-3694-6EBF-85C770F992FE}"/>
              </a:ext>
            </a:extLst>
          </p:cNvPr>
          <p:cNvPicPr>
            <a:picLocks noChangeAspect="1"/>
          </p:cNvPicPr>
          <p:nvPr/>
        </p:nvPicPr>
        <p:blipFill>
          <a:blip r:embed="rId2"/>
          <a:srcRect t="8822" r="20000" b="17778"/>
          <a:stretch/>
        </p:blipFill>
        <p:spPr>
          <a:xfrm>
            <a:off x="2923285" y="1913668"/>
            <a:ext cx="9207363" cy="475186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Completing Order Info</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latin typeface="+mj-lt"/>
              </a:rPr>
              <a:t>Expand Items Section – </a:t>
            </a:r>
            <a:r>
              <a:rPr lang="en-US" sz="2800" dirty="0">
                <a:latin typeface="+mj-lt"/>
              </a:rPr>
              <a:t>Click on Item Overview to enter specific order items</a:t>
            </a:r>
            <a:endParaRPr lang="en-AU" sz="2800" dirty="0">
              <a:latin typeface="+mj-lt"/>
            </a:endParaRPr>
          </a:p>
        </p:txBody>
      </p:sp>
      <p:sp>
        <p:nvSpPr>
          <p:cNvPr id="9" name="Rectangle: Rounded Corners 8">
            <a:extLst>
              <a:ext uri="{FF2B5EF4-FFF2-40B4-BE49-F238E27FC236}">
                <a16:creationId xmlns:a16="http://schemas.microsoft.com/office/drawing/2014/main" id="{4239185B-58AB-C098-5A32-8C87A14BD0BE}"/>
              </a:ext>
            </a:extLst>
          </p:cNvPr>
          <p:cNvSpPr/>
          <p:nvPr/>
        </p:nvSpPr>
        <p:spPr>
          <a:xfrm>
            <a:off x="3124201" y="5786609"/>
            <a:ext cx="1676400" cy="67185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B2A01D62-9F25-5CF1-8CB1-5B36677E5147}"/>
              </a:ext>
            </a:extLst>
          </p:cNvPr>
          <p:cNvCxnSpPr>
            <a:cxnSpLocks/>
          </p:cNvCxnSpPr>
          <p:nvPr/>
        </p:nvCxnSpPr>
        <p:spPr>
          <a:xfrm>
            <a:off x="1723644" y="1998892"/>
            <a:ext cx="1400557" cy="3787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64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492E1D-4E9E-2008-4DA3-84063D28E132}"/>
              </a:ext>
            </a:extLst>
          </p:cNvPr>
          <p:cNvPicPr>
            <a:picLocks noChangeAspect="1"/>
          </p:cNvPicPr>
          <p:nvPr/>
        </p:nvPicPr>
        <p:blipFill>
          <a:blip r:embed="rId2"/>
          <a:srcRect t="17778" b="5556"/>
          <a:stretch/>
        </p:blipFill>
        <p:spPr>
          <a:xfrm>
            <a:off x="342900" y="1972152"/>
            <a:ext cx="11506199" cy="496204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Completing Order Info</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818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Enter Material &amp; Quantity</a:t>
            </a:r>
            <a:r>
              <a:rPr kumimoji="0" lang="en-US" altLang="en-US" sz="2800" b="0" i="0" u="none" strike="noStrike" cap="none" normalizeH="0" baseline="0" dirty="0">
                <a:ln>
                  <a:noFill/>
                </a:ln>
                <a:solidFill>
                  <a:schemeClr val="tx1"/>
                </a:solidFill>
                <a:effectLst/>
                <a:latin typeface="+mj-lt"/>
              </a:rPr>
              <a:t> – Input material code DXTR3XXX, quantity, price, and select </a:t>
            </a:r>
            <a:r>
              <a:rPr kumimoji="0" lang="en-US" altLang="en-US" sz="2800" b="0" i="1" u="none" strike="noStrike" cap="none" normalizeH="0" baseline="0" dirty="0">
                <a:ln>
                  <a:noFill/>
                </a:ln>
                <a:solidFill>
                  <a:schemeClr val="tx1"/>
                </a:solidFill>
                <a:effectLst/>
                <a:latin typeface="+mj-lt"/>
              </a:rPr>
              <a:t>Finished Bikes</a:t>
            </a:r>
            <a:r>
              <a:rPr kumimoji="0" lang="en-US" altLang="en-US" sz="2800" b="0" i="0" u="none" strike="noStrike" cap="none" normalizeH="0" baseline="0" dirty="0">
                <a:ln>
                  <a:noFill/>
                </a:ln>
                <a:solidFill>
                  <a:schemeClr val="tx1"/>
                </a:solidFill>
                <a:effectLst/>
                <a:latin typeface="+mj-lt"/>
              </a:rPr>
              <a:t> as the material group. </a:t>
            </a:r>
          </a:p>
        </p:txBody>
      </p:sp>
      <p:sp>
        <p:nvSpPr>
          <p:cNvPr id="9" name="Rectangle: Rounded Corners 8">
            <a:extLst>
              <a:ext uri="{FF2B5EF4-FFF2-40B4-BE49-F238E27FC236}">
                <a16:creationId xmlns:a16="http://schemas.microsoft.com/office/drawing/2014/main" id="{4239185B-58AB-C098-5A32-8C87A14BD0BE}"/>
              </a:ext>
            </a:extLst>
          </p:cNvPr>
          <p:cNvSpPr/>
          <p:nvPr/>
        </p:nvSpPr>
        <p:spPr>
          <a:xfrm>
            <a:off x="609600" y="5335858"/>
            <a:ext cx="10896599" cy="159834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B2A01D62-9F25-5CF1-8CB1-5B36677E5147}"/>
              </a:ext>
            </a:extLst>
          </p:cNvPr>
          <p:cNvCxnSpPr>
            <a:cxnSpLocks/>
          </p:cNvCxnSpPr>
          <p:nvPr/>
        </p:nvCxnSpPr>
        <p:spPr>
          <a:xfrm>
            <a:off x="1723643" y="1951091"/>
            <a:ext cx="1552957" cy="32305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9216C09B-3022-6326-3666-697A10D8ED63}"/>
              </a:ext>
            </a:extLst>
          </p:cNvPr>
          <p:cNvSpPr/>
          <p:nvPr/>
        </p:nvSpPr>
        <p:spPr>
          <a:xfrm>
            <a:off x="7403433" y="6381362"/>
            <a:ext cx="3429000" cy="28646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53789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DB83B2-23C5-29E7-139D-872D319F6470}"/>
              </a:ext>
            </a:extLst>
          </p:cNvPr>
          <p:cNvPicPr>
            <a:picLocks noChangeAspect="1"/>
          </p:cNvPicPr>
          <p:nvPr/>
        </p:nvPicPr>
        <p:blipFill>
          <a:blip r:embed="rId2"/>
          <a:srcRect t="10491" r="625" b="6666"/>
          <a:stretch/>
        </p:blipFill>
        <p:spPr>
          <a:xfrm>
            <a:off x="1905000" y="2042254"/>
            <a:ext cx="10287000" cy="4823767"/>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Completing Order Info</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54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t>Select Plant (DC Miami)</a:t>
            </a:r>
            <a:r>
              <a:rPr lang="en-US" sz="2800" dirty="0"/>
              <a:t> – Double-click the </a:t>
            </a:r>
            <a:r>
              <a:rPr lang="en-US" sz="2800" i="1" dirty="0"/>
              <a:t>Plant</a:t>
            </a:r>
            <a:r>
              <a:rPr lang="en-US" sz="2800" dirty="0"/>
              <a:t> field, choose </a:t>
            </a:r>
            <a:r>
              <a:rPr lang="en-US" sz="2800" i="1" dirty="0"/>
              <a:t>DC Miami</a:t>
            </a:r>
            <a:r>
              <a:rPr lang="en-US" sz="2800" dirty="0"/>
              <a:t>, and confirm by pressing </a:t>
            </a:r>
            <a:r>
              <a:rPr lang="en-US" sz="2800" i="1" dirty="0"/>
              <a:t>OK</a:t>
            </a:r>
            <a:r>
              <a:rPr lang="en-US" sz="2800" dirty="0"/>
              <a:t>.</a:t>
            </a:r>
            <a:endParaRPr lang="en-AU" sz="2800" dirty="0">
              <a:latin typeface="+mj-lt"/>
            </a:endParaRPr>
          </a:p>
        </p:txBody>
      </p:sp>
      <p:sp>
        <p:nvSpPr>
          <p:cNvPr id="9" name="Rectangle: Rounded Corners 8">
            <a:extLst>
              <a:ext uri="{FF2B5EF4-FFF2-40B4-BE49-F238E27FC236}">
                <a16:creationId xmlns:a16="http://schemas.microsoft.com/office/drawing/2014/main" id="{4239185B-58AB-C098-5A32-8C87A14BD0BE}"/>
              </a:ext>
            </a:extLst>
          </p:cNvPr>
          <p:cNvSpPr/>
          <p:nvPr/>
        </p:nvSpPr>
        <p:spPr>
          <a:xfrm>
            <a:off x="9469268" y="6324600"/>
            <a:ext cx="473593" cy="2450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B2A01D62-9F25-5CF1-8CB1-5B36677E5147}"/>
              </a:ext>
            </a:extLst>
          </p:cNvPr>
          <p:cNvCxnSpPr>
            <a:cxnSpLocks/>
          </p:cNvCxnSpPr>
          <p:nvPr/>
        </p:nvCxnSpPr>
        <p:spPr>
          <a:xfrm>
            <a:off x="3581400" y="1524000"/>
            <a:ext cx="1371600" cy="2895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9216C09B-3022-6326-3666-697A10D8ED63}"/>
              </a:ext>
            </a:extLst>
          </p:cNvPr>
          <p:cNvSpPr/>
          <p:nvPr/>
        </p:nvSpPr>
        <p:spPr>
          <a:xfrm>
            <a:off x="3886200" y="4476082"/>
            <a:ext cx="4461674" cy="11786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50904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3BF00E0-DBDE-85A5-14CD-255DE98F50C1}"/>
              </a:ext>
            </a:extLst>
          </p:cNvPr>
          <p:cNvPicPr>
            <a:picLocks noChangeAspect="1"/>
          </p:cNvPicPr>
          <p:nvPr/>
        </p:nvPicPr>
        <p:blipFill>
          <a:blip r:embed="rId2"/>
          <a:srcRect t="8823" b="5555"/>
          <a:stretch/>
        </p:blipFill>
        <p:spPr>
          <a:xfrm>
            <a:off x="1723642" y="1978565"/>
            <a:ext cx="10011157" cy="4821625"/>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Completing Order Info</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54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latin typeface="+mj-lt"/>
              </a:rPr>
              <a:t>Save the Purchase Order</a:t>
            </a:r>
            <a:r>
              <a:rPr lang="en-US" sz="2800" dirty="0">
                <a:latin typeface="+mj-lt"/>
              </a:rPr>
              <a:t> – Review all details and click </a:t>
            </a:r>
            <a:r>
              <a:rPr lang="en-US" sz="2800" i="1" dirty="0">
                <a:latin typeface="+mj-lt"/>
              </a:rPr>
              <a:t>Save</a:t>
            </a:r>
            <a:r>
              <a:rPr lang="en-US" sz="2800" dirty="0">
                <a:latin typeface="+mj-lt"/>
              </a:rPr>
              <a:t> to finalize and record your purchase order in the SAP system.</a:t>
            </a:r>
            <a:endParaRPr lang="en-AU" sz="2800" dirty="0">
              <a:latin typeface="+mj-lt"/>
            </a:endParaRPr>
          </a:p>
        </p:txBody>
      </p:sp>
      <p:cxnSp>
        <p:nvCxnSpPr>
          <p:cNvPr id="12" name="Straight Arrow Connector 11">
            <a:extLst>
              <a:ext uri="{FF2B5EF4-FFF2-40B4-BE49-F238E27FC236}">
                <a16:creationId xmlns:a16="http://schemas.microsoft.com/office/drawing/2014/main" id="{B2A01D62-9F25-5CF1-8CB1-5B36677E5147}"/>
              </a:ext>
            </a:extLst>
          </p:cNvPr>
          <p:cNvCxnSpPr>
            <a:cxnSpLocks/>
          </p:cNvCxnSpPr>
          <p:nvPr/>
        </p:nvCxnSpPr>
        <p:spPr>
          <a:xfrm>
            <a:off x="3470784" y="2119203"/>
            <a:ext cx="7239000" cy="4355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A1FEB75A-DF3C-F73B-99B4-E701DDCC2849}"/>
              </a:ext>
            </a:extLst>
          </p:cNvPr>
          <p:cNvSpPr/>
          <p:nvPr/>
        </p:nvSpPr>
        <p:spPr>
          <a:xfrm>
            <a:off x="10709784" y="6475032"/>
            <a:ext cx="533400" cy="38296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73311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A2B9AD-722A-29D1-9729-D64BE366BEE2}"/>
              </a:ext>
            </a:extLst>
          </p:cNvPr>
          <p:cNvPicPr>
            <a:picLocks noChangeAspect="1"/>
          </p:cNvPicPr>
          <p:nvPr/>
        </p:nvPicPr>
        <p:blipFill>
          <a:blip r:embed="rId2"/>
          <a:srcRect t="9437" b="5387"/>
          <a:stretch/>
        </p:blipFill>
        <p:spPr>
          <a:xfrm>
            <a:off x="1027128" y="2041926"/>
            <a:ext cx="10137744" cy="4857151"/>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Unique Purchase Order Number</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54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latin typeface="+mj-lt"/>
              </a:rPr>
              <a:t>After saving the purchase order, the system generates a unique order number displayed on the bottom status bar for future reference.</a:t>
            </a:r>
            <a:endParaRPr lang="en-AU" sz="2800" dirty="0">
              <a:latin typeface="+mj-lt"/>
            </a:endParaRPr>
          </a:p>
        </p:txBody>
      </p:sp>
      <p:sp>
        <p:nvSpPr>
          <p:cNvPr id="8" name="Rectangle: Rounded Corners 7">
            <a:extLst>
              <a:ext uri="{FF2B5EF4-FFF2-40B4-BE49-F238E27FC236}">
                <a16:creationId xmlns:a16="http://schemas.microsoft.com/office/drawing/2014/main" id="{1ABD6C9D-6A2E-79AA-0B6E-737A9B587700}"/>
              </a:ext>
            </a:extLst>
          </p:cNvPr>
          <p:cNvSpPr/>
          <p:nvPr/>
        </p:nvSpPr>
        <p:spPr>
          <a:xfrm>
            <a:off x="915259" y="6665532"/>
            <a:ext cx="4225375" cy="18509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B2A01D62-9F25-5CF1-8CB1-5B36677E5147}"/>
              </a:ext>
            </a:extLst>
          </p:cNvPr>
          <p:cNvCxnSpPr>
            <a:cxnSpLocks/>
          </p:cNvCxnSpPr>
          <p:nvPr/>
        </p:nvCxnSpPr>
        <p:spPr>
          <a:xfrm>
            <a:off x="762000" y="2119203"/>
            <a:ext cx="533400" cy="44978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11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D1AD92-840A-687C-3702-1258045E210A}"/>
              </a:ext>
            </a:extLst>
          </p:cNvPr>
          <p:cNvPicPr>
            <a:picLocks noChangeAspect="1"/>
          </p:cNvPicPr>
          <p:nvPr/>
        </p:nvPicPr>
        <p:blipFill>
          <a:blip r:embed="rId2"/>
          <a:srcRect t="8823" b="5388"/>
          <a:stretch/>
        </p:blipFill>
        <p:spPr>
          <a:xfrm>
            <a:off x="573287" y="1913740"/>
            <a:ext cx="10170913" cy="4908165"/>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Cancel to Return</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54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latin typeface="+mj-lt"/>
              </a:rPr>
              <a:t>Click on </a:t>
            </a:r>
            <a:r>
              <a:rPr lang="en-US" sz="2800" b="1" dirty="0">
                <a:latin typeface="+mj-lt"/>
              </a:rPr>
              <a:t>Cancel</a:t>
            </a:r>
            <a:r>
              <a:rPr lang="en-US" sz="2800" dirty="0">
                <a:latin typeface="+mj-lt"/>
              </a:rPr>
              <a:t> to exit the Purchase Order screen and return to the SAP launchpad for your next task.</a:t>
            </a:r>
            <a:endParaRPr lang="en-AU" sz="2800" dirty="0">
              <a:latin typeface="+mj-lt"/>
            </a:endParaRPr>
          </a:p>
        </p:txBody>
      </p:sp>
      <p:sp>
        <p:nvSpPr>
          <p:cNvPr id="17" name="Rectangle: Rounded Corners 16">
            <a:extLst>
              <a:ext uri="{FF2B5EF4-FFF2-40B4-BE49-F238E27FC236}">
                <a16:creationId xmlns:a16="http://schemas.microsoft.com/office/drawing/2014/main" id="{A1FEB75A-DF3C-F73B-99B4-E701DDCC2849}"/>
              </a:ext>
            </a:extLst>
          </p:cNvPr>
          <p:cNvSpPr/>
          <p:nvPr/>
        </p:nvSpPr>
        <p:spPr>
          <a:xfrm>
            <a:off x="9781672" y="6523892"/>
            <a:ext cx="397108" cy="29801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B2A01D62-9F25-5CF1-8CB1-5B36677E5147}"/>
              </a:ext>
            </a:extLst>
          </p:cNvPr>
          <p:cNvCxnSpPr>
            <a:cxnSpLocks/>
          </p:cNvCxnSpPr>
          <p:nvPr/>
        </p:nvCxnSpPr>
        <p:spPr>
          <a:xfrm>
            <a:off x="4953000" y="1524000"/>
            <a:ext cx="4828672" cy="4999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980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21739C-E509-88DB-18D8-7CBDFC89AF30}"/>
              </a:ext>
            </a:extLst>
          </p:cNvPr>
          <p:cNvPicPr>
            <a:picLocks noChangeAspect="1"/>
          </p:cNvPicPr>
          <p:nvPr/>
        </p:nvPicPr>
        <p:blipFill>
          <a:blip r:embed="rId2"/>
          <a:srcRect t="9160" b="5555"/>
          <a:stretch/>
        </p:blipFill>
        <p:spPr>
          <a:xfrm>
            <a:off x="2075114" y="2004652"/>
            <a:ext cx="10116885" cy="4853347"/>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Stock Single Material</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647127"/>
            <a:ext cx="11466577" cy="1315425"/>
          </a:xfrm>
          <a:prstGeom prst="rect">
            <a:avLst/>
          </a:prstGeom>
          <a:solidFill>
            <a:schemeClr val="bg1"/>
          </a:solidFill>
        </p:spPr>
        <p:txBody>
          <a:bodyPr wrap="square">
            <a:spAutoFit/>
          </a:bodyPr>
          <a:lstStyle/>
          <a:p>
            <a:pPr marL="342900" indent="-342900">
              <a:lnSpc>
                <a:spcPct val="150000"/>
              </a:lnSpc>
              <a:buFont typeface="Arial" panose="020B0604020202020204" pitchFamily="34" charset="0"/>
              <a:buChar char="•"/>
            </a:pPr>
            <a:r>
              <a:rPr lang="en-US" sz="2800" dirty="0">
                <a:latin typeface="+mj-lt"/>
              </a:rPr>
              <a:t>From the launchpad, select </a:t>
            </a:r>
            <a:r>
              <a:rPr lang="en-US" sz="2800" b="1" dirty="0">
                <a:latin typeface="+mj-lt"/>
              </a:rPr>
              <a:t>Stock Single Material</a:t>
            </a:r>
            <a:r>
              <a:rPr lang="en-US" sz="2800" dirty="0">
                <a:latin typeface="+mj-lt"/>
              </a:rPr>
              <a:t> to view stock availability for specific items in inventory</a:t>
            </a:r>
            <a:endParaRPr lang="en-AU" sz="2800" dirty="0">
              <a:latin typeface="+mj-lt"/>
            </a:endParaRPr>
          </a:p>
        </p:txBody>
      </p:sp>
      <p:sp>
        <p:nvSpPr>
          <p:cNvPr id="8" name="Rectangle: Rounded Corners 7">
            <a:extLst>
              <a:ext uri="{FF2B5EF4-FFF2-40B4-BE49-F238E27FC236}">
                <a16:creationId xmlns:a16="http://schemas.microsoft.com/office/drawing/2014/main" id="{1ABD6C9D-6A2E-79AA-0B6E-737A9B587700}"/>
              </a:ext>
            </a:extLst>
          </p:cNvPr>
          <p:cNvSpPr/>
          <p:nvPr/>
        </p:nvSpPr>
        <p:spPr>
          <a:xfrm>
            <a:off x="3429000" y="3810000"/>
            <a:ext cx="1823073" cy="12192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B2A01D62-9F25-5CF1-8CB1-5B36677E5147}"/>
              </a:ext>
            </a:extLst>
          </p:cNvPr>
          <p:cNvCxnSpPr>
            <a:cxnSpLocks/>
          </p:cNvCxnSpPr>
          <p:nvPr/>
        </p:nvCxnSpPr>
        <p:spPr>
          <a:xfrm flipH="1">
            <a:off x="4267200" y="1294254"/>
            <a:ext cx="1828800" cy="2473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69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6C94FD-48FF-8E81-87C6-49A49914DEA8}"/>
              </a:ext>
            </a:extLst>
          </p:cNvPr>
          <p:cNvPicPr>
            <a:picLocks noChangeAspect="1"/>
          </p:cNvPicPr>
          <p:nvPr/>
        </p:nvPicPr>
        <p:blipFill>
          <a:blip r:embed="rId2"/>
          <a:srcRect t="8822" b="15556"/>
          <a:stretch/>
        </p:blipFill>
        <p:spPr>
          <a:xfrm>
            <a:off x="360705" y="1985399"/>
            <a:ext cx="11129211" cy="4734090"/>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Search</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latin typeface="+mj-lt"/>
              </a:rPr>
              <a:t>Use the Search icon next to the material field to open the filter and enter specific item criteria.</a:t>
            </a:r>
            <a:endParaRPr lang="en-AU" sz="2800" dirty="0">
              <a:latin typeface="+mj-lt"/>
            </a:endParaRPr>
          </a:p>
        </p:txBody>
      </p:sp>
      <p:sp>
        <p:nvSpPr>
          <p:cNvPr id="10" name="Rectangle: Rounded Corners 9">
            <a:extLst>
              <a:ext uri="{FF2B5EF4-FFF2-40B4-BE49-F238E27FC236}">
                <a16:creationId xmlns:a16="http://schemas.microsoft.com/office/drawing/2014/main" id="{9F24A5DB-D51F-AC23-7567-7AA498562766}"/>
              </a:ext>
            </a:extLst>
          </p:cNvPr>
          <p:cNvSpPr/>
          <p:nvPr/>
        </p:nvSpPr>
        <p:spPr>
          <a:xfrm>
            <a:off x="7467600" y="3074980"/>
            <a:ext cx="457200" cy="2286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29201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E9836B-5993-AA01-BE24-46FEF5B7E507}"/>
              </a:ext>
            </a:extLst>
          </p:cNvPr>
          <p:cNvPicPr>
            <a:picLocks noChangeAspect="1"/>
          </p:cNvPicPr>
          <p:nvPr/>
        </p:nvPicPr>
        <p:blipFill>
          <a:blip r:embed="rId2"/>
          <a:srcRect l="18751" t="21286" r="18749" b="7778"/>
          <a:stretch/>
        </p:blipFill>
        <p:spPr>
          <a:xfrm>
            <a:off x="4580021" y="1981200"/>
            <a:ext cx="7620000" cy="486476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Enter DXTR3### and MI00</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14069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mj-lt"/>
              </a:rPr>
              <a:t>Enter your assigned material code (e.g., DXTR3649) and plant (e.g., MI00), then click </a:t>
            </a:r>
            <a:r>
              <a:rPr lang="en-US" sz="2400" b="1" dirty="0">
                <a:latin typeface="+mj-lt"/>
              </a:rPr>
              <a:t>Go</a:t>
            </a:r>
            <a:r>
              <a:rPr lang="en-US" sz="2400" dirty="0">
                <a:latin typeface="+mj-lt"/>
              </a:rPr>
              <a:t> to locate inventory data for the item.</a:t>
            </a:r>
            <a:endParaRPr lang="en-US" sz="2300" dirty="0">
              <a:latin typeface="+mj-lt"/>
            </a:endParaRPr>
          </a:p>
        </p:txBody>
      </p:sp>
      <p:sp>
        <p:nvSpPr>
          <p:cNvPr id="16" name="Rectangle: Rounded Corners 15">
            <a:extLst>
              <a:ext uri="{FF2B5EF4-FFF2-40B4-BE49-F238E27FC236}">
                <a16:creationId xmlns:a16="http://schemas.microsoft.com/office/drawing/2014/main" id="{AF0479A6-6B01-8E46-74FB-311172AB3026}"/>
              </a:ext>
            </a:extLst>
          </p:cNvPr>
          <p:cNvSpPr/>
          <p:nvPr/>
        </p:nvSpPr>
        <p:spPr>
          <a:xfrm>
            <a:off x="10820400" y="2317750"/>
            <a:ext cx="473242" cy="23243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2C2E6018-530E-C386-BA5D-915CDFBB2992}"/>
              </a:ext>
            </a:extLst>
          </p:cNvPr>
          <p:cNvSpPr/>
          <p:nvPr/>
        </p:nvSpPr>
        <p:spPr>
          <a:xfrm>
            <a:off x="5452068" y="2617091"/>
            <a:ext cx="2853731" cy="27850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11">
            <a:extLst>
              <a:ext uri="{FF2B5EF4-FFF2-40B4-BE49-F238E27FC236}">
                <a16:creationId xmlns:a16="http://schemas.microsoft.com/office/drawing/2014/main" id="{C0093D79-D57B-935A-D9EE-B142497AFFD9}"/>
              </a:ext>
            </a:extLst>
          </p:cNvPr>
          <p:cNvSpPr/>
          <p:nvPr/>
        </p:nvSpPr>
        <p:spPr>
          <a:xfrm>
            <a:off x="5452067" y="3051024"/>
            <a:ext cx="2853731" cy="27850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74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165DD-3EBD-CDCD-C483-9D17926EDBF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DD083B0-2201-390E-3443-00B531AABDE8}"/>
              </a:ext>
            </a:extLst>
          </p:cNvPr>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a:extLst>
              <a:ext uri="{FF2B5EF4-FFF2-40B4-BE49-F238E27FC236}">
                <a16:creationId xmlns:a16="http://schemas.microsoft.com/office/drawing/2014/main" id="{CAAE565D-06CE-4B02-A5B1-9064EA37728E}"/>
              </a:ext>
            </a:extLst>
          </p:cNvPr>
          <p:cNvGrpSpPr/>
          <p:nvPr/>
        </p:nvGrpSpPr>
        <p:grpSpPr>
          <a:xfrm>
            <a:off x="0" y="0"/>
            <a:ext cx="12192000" cy="649605"/>
            <a:chOff x="0" y="0"/>
            <a:chExt cx="12192000" cy="649605"/>
          </a:xfrm>
        </p:grpSpPr>
        <p:pic>
          <p:nvPicPr>
            <p:cNvPr id="4" name="object 4">
              <a:extLst>
                <a:ext uri="{FF2B5EF4-FFF2-40B4-BE49-F238E27FC236}">
                  <a16:creationId xmlns:a16="http://schemas.microsoft.com/office/drawing/2014/main" id="{7E352E8F-603E-FB27-92DA-4D615AC6B461}"/>
                </a:ext>
              </a:extLst>
            </p:cNvPr>
            <p:cNvPicPr/>
            <p:nvPr/>
          </p:nvPicPr>
          <p:blipFill>
            <a:blip r:embed="rId2" cstate="print"/>
            <a:stretch>
              <a:fillRect/>
            </a:stretch>
          </p:blipFill>
          <p:spPr>
            <a:xfrm>
              <a:off x="0" y="0"/>
              <a:ext cx="12192000" cy="649224"/>
            </a:xfrm>
            <a:prstGeom prst="rect">
              <a:avLst/>
            </a:prstGeom>
          </p:spPr>
        </p:pic>
        <p:pic>
          <p:nvPicPr>
            <p:cNvPr id="5" name="object 5">
              <a:extLst>
                <a:ext uri="{FF2B5EF4-FFF2-40B4-BE49-F238E27FC236}">
                  <a16:creationId xmlns:a16="http://schemas.microsoft.com/office/drawing/2014/main" id="{BBCE67FD-F8EF-660C-AD26-B67A1E251320}"/>
                </a:ext>
              </a:extLst>
            </p:cNvPr>
            <p:cNvPicPr/>
            <p:nvPr/>
          </p:nvPicPr>
          <p:blipFill>
            <a:blip r:embed="rId3" cstate="print"/>
            <a:stretch>
              <a:fillRect/>
            </a:stretch>
          </p:blipFill>
          <p:spPr>
            <a:xfrm>
              <a:off x="192023" y="42671"/>
              <a:ext cx="1531620" cy="562355"/>
            </a:xfrm>
            <a:prstGeom prst="rect">
              <a:avLst/>
            </a:prstGeom>
          </p:spPr>
        </p:pic>
      </p:grpSp>
      <p:sp>
        <p:nvSpPr>
          <p:cNvPr id="6" name="object 6">
            <a:extLst>
              <a:ext uri="{FF2B5EF4-FFF2-40B4-BE49-F238E27FC236}">
                <a16:creationId xmlns:a16="http://schemas.microsoft.com/office/drawing/2014/main" id="{13C590FA-660A-612F-9B07-0CB02FBCF843}"/>
              </a:ext>
            </a:extLst>
          </p:cNvPr>
          <p:cNvSpPr txBox="1">
            <a:spLocks noGrp="1"/>
          </p:cNvSpPr>
          <p:nvPr>
            <p:ph type="title"/>
          </p:nvPr>
        </p:nvSpPr>
        <p:spPr>
          <a:xfrm>
            <a:off x="2910584" y="141224"/>
            <a:ext cx="8519415" cy="505267"/>
          </a:xfrm>
          <a:prstGeom prst="rect">
            <a:avLst/>
          </a:prstGeom>
        </p:spPr>
        <p:txBody>
          <a:bodyPr vert="horz" wrap="square" lIns="0" tIns="12700" rIns="0" bIns="0" rtlCol="0">
            <a:spAutoFit/>
          </a:bodyPr>
          <a:lstStyle/>
          <a:p>
            <a:pPr marL="12700">
              <a:lnSpc>
                <a:spcPct val="100000"/>
              </a:lnSpc>
              <a:spcBef>
                <a:spcPts val="100"/>
              </a:spcBef>
            </a:pPr>
            <a:r>
              <a:rPr lang="en-US" sz="3200" spc="-10" dirty="0">
                <a:solidFill>
                  <a:srgbClr val="FFFFFF"/>
                </a:solidFill>
              </a:rPr>
              <a:t>Overview of Procurement Process</a:t>
            </a:r>
            <a:endParaRPr sz="3200" dirty="0"/>
          </a:p>
        </p:txBody>
      </p:sp>
      <p:sp>
        <p:nvSpPr>
          <p:cNvPr id="7" name="object 7">
            <a:extLst>
              <a:ext uri="{FF2B5EF4-FFF2-40B4-BE49-F238E27FC236}">
                <a16:creationId xmlns:a16="http://schemas.microsoft.com/office/drawing/2014/main" id="{257ED827-B3B5-DE7C-63FD-1561E93FFC00}"/>
              </a:ext>
            </a:extLst>
          </p:cNvPr>
          <p:cNvSpPr txBox="1"/>
          <p:nvPr/>
        </p:nvSpPr>
        <p:spPr>
          <a:xfrm>
            <a:off x="343611" y="959865"/>
            <a:ext cx="10847705" cy="5789277"/>
          </a:xfrm>
          <a:prstGeom prst="rect">
            <a:avLst/>
          </a:prstGeom>
        </p:spPr>
        <p:txBody>
          <a:bodyPr vert="horz" wrap="square" lIns="0" tIns="13335" rIns="0" bIns="0" rtlCol="0">
            <a:spAutoFit/>
          </a:bodyPr>
          <a:lstStyle/>
          <a:p>
            <a:pPr marL="469900" marR="405765" indent="-457834">
              <a:lnSpc>
                <a:spcPct val="150000"/>
              </a:lnSpc>
              <a:spcBef>
                <a:spcPts val="105"/>
              </a:spcBef>
              <a:buClr>
                <a:srgbClr val="CC0000"/>
              </a:buClr>
              <a:buSzPct val="94230"/>
              <a:buFont typeface="Wingdings"/>
              <a:buChar char=""/>
              <a:tabLst>
                <a:tab pos="469900" algn="l"/>
              </a:tabLst>
            </a:pPr>
            <a:r>
              <a:rPr lang="en-US" sz="2800" b="1" dirty="0">
                <a:latin typeface="+mj-lt"/>
                <a:cs typeface="Arial"/>
              </a:rPr>
              <a:t>Role of Modules:</a:t>
            </a:r>
          </a:p>
          <a:p>
            <a:pPr marL="630238" marR="405765" lvl="2" indent="-457200">
              <a:lnSpc>
                <a:spcPct val="150000"/>
              </a:lnSpc>
              <a:spcBef>
                <a:spcPts val="105"/>
              </a:spcBef>
              <a:buClr>
                <a:srgbClr val="CC0000"/>
              </a:buClr>
              <a:buSzPct val="94230"/>
              <a:buFont typeface="Wingdings"/>
              <a:buChar char=""/>
              <a:tabLst>
                <a:tab pos="469900" algn="l"/>
              </a:tabLst>
            </a:pPr>
            <a:r>
              <a:rPr lang="en-US" sz="2800" b="1" dirty="0">
                <a:latin typeface="+mj-lt"/>
                <a:cs typeface="Arial"/>
              </a:rPr>
              <a:t>Material Management: </a:t>
            </a:r>
            <a:r>
              <a:rPr lang="en-US" sz="2800" dirty="0">
                <a:latin typeface="+mj-lt"/>
                <a:cs typeface="Arial"/>
              </a:rPr>
              <a:t>Handles all aspects of material procurement, tracking, and management. It integrates deeply with other ERP components to manage procurement activities efficiently.</a:t>
            </a:r>
          </a:p>
          <a:p>
            <a:pPr marL="630238" marR="405765" indent="-450850">
              <a:lnSpc>
                <a:spcPct val="150000"/>
              </a:lnSpc>
              <a:spcBef>
                <a:spcPts val="105"/>
              </a:spcBef>
              <a:buClr>
                <a:srgbClr val="CC0000"/>
              </a:buClr>
              <a:buSzPct val="94230"/>
              <a:buFont typeface="Wingdings"/>
              <a:buChar char=""/>
              <a:tabLst>
                <a:tab pos="536575" algn="l"/>
              </a:tabLst>
            </a:pPr>
            <a:r>
              <a:rPr lang="en-US" sz="2800" b="1" dirty="0">
                <a:latin typeface="+mj-lt"/>
                <a:cs typeface="Arial"/>
              </a:rPr>
              <a:t>Financials: </a:t>
            </a:r>
            <a:r>
              <a:rPr lang="en-US" sz="2800" dirty="0">
                <a:latin typeface="+mj-lt"/>
                <a:cs typeface="Arial"/>
              </a:rPr>
              <a:t>Supports the procurement process by managing the financial transactions associated with procurement activities, such as payments to suppliers and recording financial impacts in general ledger.</a:t>
            </a:r>
          </a:p>
        </p:txBody>
      </p:sp>
      <p:sp>
        <p:nvSpPr>
          <p:cNvPr id="9" name="object 9">
            <a:extLst>
              <a:ext uri="{FF2B5EF4-FFF2-40B4-BE49-F238E27FC236}">
                <a16:creationId xmlns:a16="http://schemas.microsoft.com/office/drawing/2014/main" id="{E81F6CDF-B0B2-91EC-3F24-AA4D69D516FC}"/>
              </a:ext>
            </a:extLst>
          </p:cNvPr>
          <p:cNvSpPr txBox="1">
            <a:spLocks noGrp="1"/>
          </p:cNvSpPr>
          <p:nvPr>
            <p:ph type="ftr" sz="quarter" idx="5"/>
          </p:nvPr>
        </p:nvSpPr>
        <p:spPr>
          <a:prstGeom prst="rect">
            <a:avLst/>
          </a:prstGeom>
        </p:spPr>
        <p:txBody>
          <a:bodyPr vert="horz" wrap="square" lIns="0" tIns="12065" rIns="0" bIns="0" rtlCol="0">
            <a:spAutoFit/>
          </a:bodyPr>
          <a:lstStyle/>
          <a:p>
            <a:pPr marL="12700">
              <a:lnSpc>
                <a:spcPct val="100000"/>
              </a:lnSpc>
              <a:spcBef>
                <a:spcPts val="95"/>
              </a:spcBef>
            </a:pPr>
            <a:r>
              <a:rPr dirty="0"/>
              <a:t>Holmes</a:t>
            </a:r>
            <a:r>
              <a:rPr spc="-35" dirty="0"/>
              <a:t> </a:t>
            </a:r>
            <a:r>
              <a:rPr spc="-10" dirty="0"/>
              <a:t>Institute</a:t>
            </a:r>
          </a:p>
        </p:txBody>
      </p:sp>
    </p:spTree>
    <p:extLst>
      <p:ext uri="{BB962C8B-B14F-4D97-AF65-F5344CB8AC3E}">
        <p14:creationId xmlns:p14="http://schemas.microsoft.com/office/powerpoint/2010/main" val="582572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90B1-C3A3-21D7-26EA-A68BDF76DC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A850E41-FFD4-E100-320C-D17D635208D1}"/>
              </a:ext>
            </a:extLst>
          </p:cNvPr>
          <p:cNvPicPr>
            <a:picLocks noChangeAspect="1"/>
          </p:cNvPicPr>
          <p:nvPr/>
        </p:nvPicPr>
        <p:blipFill>
          <a:blip r:embed="rId2"/>
          <a:srcRect l="17500" t="8822" r="18750" b="36530"/>
          <a:stretch/>
        </p:blipFill>
        <p:spPr>
          <a:xfrm>
            <a:off x="2209800" y="2044683"/>
            <a:ext cx="9982200" cy="4813318"/>
          </a:xfrm>
          <a:prstGeom prst="rect">
            <a:avLst/>
          </a:prstGeom>
        </p:spPr>
      </p:pic>
      <p:sp>
        <p:nvSpPr>
          <p:cNvPr id="2" name="object 2">
            <a:extLst>
              <a:ext uri="{FF2B5EF4-FFF2-40B4-BE49-F238E27FC236}">
                <a16:creationId xmlns:a16="http://schemas.microsoft.com/office/drawing/2014/main" id="{161149ED-8347-5582-5E33-0D2EEFFE7B20}"/>
              </a:ext>
            </a:extLst>
          </p:cNvPr>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a:extLst>
              <a:ext uri="{FF2B5EF4-FFF2-40B4-BE49-F238E27FC236}">
                <a16:creationId xmlns:a16="http://schemas.microsoft.com/office/drawing/2014/main" id="{78D19CE0-CEED-AD26-8485-59A089F91A65}"/>
              </a:ext>
            </a:extLst>
          </p:cNvPr>
          <p:cNvGrpSpPr/>
          <p:nvPr/>
        </p:nvGrpSpPr>
        <p:grpSpPr>
          <a:xfrm>
            <a:off x="0" y="0"/>
            <a:ext cx="12192000" cy="649605"/>
            <a:chOff x="0" y="0"/>
            <a:chExt cx="12192000" cy="649605"/>
          </a:xfrm>
        </p:grpSpPr>
        <p:pic>
          <p:nvPicPr>
            <p:cNvPr id="4" name="object 4">
              <a:extLst>
                <a:ext uri="{FF2B5EF4-FFF2-40B4-BE49-F238E27FC236}">
                  <a16:creationId xmlns:a16="http://schemas.microsoft.com/office/drawing/2014/main" id="{300BAE8E-C70D-CBDB-A181-9B1E6C2A0DAB}"/>
                </a:ext>
              </a:extLst>
            </p:cNvPr>
            <p:cNvPicPr/>
            <p:nvPr/>
          </p:nvPicPr>
          <p:blipFill>
            <a:blip r:embed="rId3" cstate="print"/>
            <a:stretch>
              <a:fillRect/>
            </a:stretch>
          </p:blipFill>
          <p:spPr>
            <a:xfrm>
              <a:off x="0" y="0"/>
              <a:ext cx="12192000" cy="649224"/>
            </a:xfrm>
            <a:prstGeom prst="rect">
              <a:avLst/>
            </a:prstGeom>
          </p:spPr>
        </p:pic>
        <p:pic>
          <p:nvPicPr>
            <p:cNvPr id="5" name="object 5">
              <a:extLst>
                <a:ext uri="{FF2B5EF4-FFF2-40B4-BE49-F238E27FC236}">
                  <a16:creationId xmlns:a16="http://schemas.microsoft.com/office/drawing/2014/main" id="{8F0CDDC6-5296-9905-DC8B-F533DC02A807}"/>
                </a:ext>
              </a:extLst>
            </p:cNvPr>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2E47C9D1-3478-5AAF-F669-140C6C593879}"/>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the Row</a:t>
            </a:r>
            <a:endParaRPr lang="en-US" sz="3200" dirty="0"/>
          </a:p>
        </p:txBody>
      </p:sp>
      <p:sp>
        <p:nvSpPr>
          <p:cNvPr id="15" name="TextBox 14">
            <a:extLst>
              <a:ext uri="{FF2B5EF4-FFF2-40B4-BE49-F238E27FC236}">
                <a16:creationId xmlns:a16="http://schemas.microsoft.com/office/drawing/2014/main" id="{ECE1B5C4-65DD-A6D9-81BB-0DF369133C20}"/>
              </a:ext>
            </a:extLst>
          </p:cNvPr>
          <p:cNvSpPr txBox="1"/>
          <p:nvPr/>
        </p:nvSpPr>
        <p:spPr>
          <a:xfrm>
            <a:off x="192023" y="726501"/>
            <a:ext cx="11466577"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latin typeface="+mj-lt"/>
              </a:rPr>
              <a:t>Select the matching material and plant row from the results to load its detailed inventory information.</a:t>
            </a:r>
          </a:p>
        </p:txBody>
      </p:sp>
      <p:sp>
        <p:nvSpPr>
          <p:cNvPr id="12" name="Rectangle: Rounded Corners 11">
            <a:extLst>
              <a:ext uri="{FF2B5EF4-FFF2-40B4-BE49-F238E27FC236}">
                <a16:creationId xmlns:a16="http://schemas.microsoft.com/office/drawing/2014/main" id="{B00405CE-B90A-A36A-14D8-99C3C7AE8A9B}"/>
              </a:ext>
            </a:extLst>
          </p:cNvPr>
          <p:cNvSpPr/>
          <p:nvPr/>
        </p:nvSpPr>
        <p:spPr>
          <a:xfrm>
            <a:off x="2750736" y="5918787"/>
            <a:ext cx="9212664" cy="27850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15986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7F72F2-FAE2-3D60-3BA8-347D4956AD06}"/>
              </a:ext>
            </a:extLst>
          </p:cNvPr>
          <p:cNvPicPr>
            <a:picLocks noChangeAspect="1"/>
          </p:cNvPicPr>
          <p:nvPr/>
        </p:nvPicPr>
        <p:blipFill>
          <a:blip r:embed="rId2"/>
          <a:srcRect t="22222" b="6666"/>
          <a:stretch/>
        </p:blipFill>
        <p:spPr>
          <a:xfrm>
            <a:off x="2133600" y="2834640"/>
            <a:ext cx="10058400" cy="4023360"/>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Review the Current Stock</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96451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latin typeface="+mj-lt"/>
              </a:rPr>
              <a:t>The screen displays comprehensive inventory details, such as material description, quantity, and location, confirming the item's current stock status.</a:t>
            </a:r>
            <a:endParaRPr lang="en-AU" sz="2800" dirty="0">
              <a:latin typeface="+mj-lt"/>
            </a:endParaRPr>
          </a:p>
        </p:txBody>
      </p:sp>
      <p:cxnSp>
        <p:nvCxnSpPr>
          <p:cNvPr id="11" name="Straight Arrow Connector 10">
            <a:extLst>
              <a:ext uri="{FF2B5EF4-FFF2-40B4-BE49-F238E27FC236}">
                <a16:creationId xmlns:a16="http://schemas.microsoft.com/office/drawing/2014/main" id="{2C12F432-82D2-9D24-F3BF-A34ACA8A54E0}"/>
              </a:ext>
            </a:extLst>
          </p:cNvPr>
          <p:cNvCxnSpPr>
            <a:cxnSpLocks/>
          </p:cNvCxnSpPr>
          <p:nvPr/>
        </p:nvCxnSpPr>
        <p:spPr>
          <a:xfrm>
            <a:off x="2379904" y="2435226"/>
            <a:ext cx="1353896" cy="2670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929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35C48C-E62A-B037-910F-A6EDD75DE4D6}"/>
              </a:ext>
            </a:extLst>
          </p:cNvPr>
          <p:cNvPicPr>
            <a:picLocks noChangeAspect="1"/>
          </p:cNvPicPr>
          <p:nvPr/>
        </p:nvPicPr>
        <p:blipFill>
          <a:blip r:embed="rId2"/>
          <a:srcRect t="9159" b="12222"/>
          <a:stretch/>
        </p:blipFill>
        <p:spPr>
          <a:xfrm>
            <a:off x="747768" y="2044682"/>
            <a:ext cx="10696463" cy="4730269"/>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Material Management</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92023" y="726501"/>
            <a:ext cx="11466577"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latin typeface="+mj-lt"/>
              </a:rPr>
              <a:t>Return to the Material Management menu to continue the procurement process or access additional functions.</a:t>
            </a:r>
            <a:endParaRPr lang="en-AU" sz="2800" dirty="0">
              <a:latin typeface="+mj-lt"/>
            </a:endParaRPr>
          </a:p>
        </p:txBody>
      </p:sp>
      <p:cxnSp>
        <p:nvCxnSpPr>
          <p:cNvPr id="11" name="Straight Arrow Connector 10">
            <a:extLst>
              <a:ext uri="{FF2B5EF4-FFF2-40B4-BE49-F238E27FC236}">
                <a16:creationId xmlns:a16="http://schemas.microsoft.com/office/drawing/2014/main" id="{2C12F432-82D2-9D24-F3BF-A34ACA8A54E0}"/>
              </a:ext>
            </a:extLst>
          </p:cNvPr>
          <p:cNvCxnSpPr>
            <a:cxnSpLocks/>
          </p:cNvCxnSpPr>
          <p:nvPr/>
        </p:nvCxnSpPr>
        <p:spPr>
          <a:xfrm flipH="1">
            <a:off x="2819400" y="1264315"/>
            <a:ext cx="485663" cy="17612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0EA97F6-6D35-F8D4-711E-6EC3C9282F6C}"/>
              </a:ext>
            </a:extLst>
          </p:cNvPr>
          <p:cNvSpPr/>
          <p:nvPr/>
        </p:nvSpPr>
        <p:spPr>
          <a:xfrm>
            <a:off x="1495537" y="3155161"/>
            <a:ext cx="1952737" cy="4262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06169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736B55-824D-4931-560E-A16CD8AE607D}"/>
              </a:ext>
            </a:extLst>
          </p:cNvPr>
          <p:cNvPicPr>
            <a:picLocks noChangeAspect="1"/>
          </p:cNvPicPr>
          <p:nvPr/>
        </p:nvPicPr>
        <p:blipFill>
          <a:blip r:embed="rId2"/>
          <a:srcRect t="8822" b="14445"/>
          <a:stretch/>
        </p:blipFill>
        <p:spPr>
          <a:xfrm>
            <a:off x="2419658" y="605026"/>
            <a:ext cx="9772341" cy="421798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Select Goods Receipt Clerk</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 y="726500"/>
            <a:ext cx="2419657" cy="5196166"/>
          </a:xfrm>
          <a:prstGeom prst="rect">
            <a:avLst/>
          </a:prstGeom>
          <a:noFill/>
        </p:spPr>
        <p:txBody>
          <a:bodyPr wrap="square">
            <a:spAutoFit/>
          </a:bodyPr>
          <a:lstStyle/>
          <a:p>
            <a:pPr>
              <a:lnSpc>
                <a:spcPct val="150000"/>
              </a:lnSpc>
            </a:pPr>
            <a:r>
              <a:rPr lang="en-US" sz="2800" b="0" i="0" dirty="0">
                <a:solidFill>
                  <a:srgbClr val="0D0D0D"/>
                </a:solidFill>
                <a:effectLst/>
                <a:highlight>
                  <a:srgbClr val="FFFFFF"/>
                </a:highlight>
                <a:latin typeface="+mj-lt"/>
              </a:rPr>
              <a:t>Choose Goods Receipt Clerk to record the physical receipt of the purchased items into inventory.</a:t>
            </a:r>
            <a:endParaRPr lang="en-AU" sz="2800" dirty="0">
              <a:latin typeface="+mj-lt"/>
            </a:endParaRPr>
          </a:p>
        </p:txBody>
      </p:sp>
      <p:cxnSp>
        <p:nvCxnSpPr>
          <p:cNvPr id="11" name="Straight Arrow Connector 10">
            <a:extLst>
              <a:ext uri="{FF2B5EF4-FFF2-40B4-BE49-F238E27FC236}">
                <a16:creationId xmlns:a16="http://schemas.microsoft.com/office/drawing/2014/main" id="{2C12F432-82D2-9D24-F3BF-A34ACA8A54E0}"/>
              </a:ext>
            </a:extLst>
          </p:cNvPr>
          <p:cNvCxnSpPr>
            <a:cxnSpLocks/>
          </p:cNvCxnSpPr>
          <p:nvPr/>
        </p:nvCxnSpPr>
        <p:spPr>
          <a:xfrm>
            <a:off x="1941351" y="2889940"/>
            <a:ext cx="576707" cy="533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0EA97F6-6D35-F8D4-711E-6EC3C9282F6C}"/>
              </a:ext>
            </a:extLst>
          </p:cNvPr>
          <p:cNvSpPr/>
          <p:nvPr/>
        </p:nvSpPr>
        <p:spPr>
          <a:xfrm>
            <a:off x="2462765" y="3347140"/>
            <a:ext cx="1305815" cy="14478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21102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98D3F0-A1FA-7E77-A446-577483A61D07}"/>
              </a:ext>
            </a:extLst>
          </p:cNvPr>
          <p:cNvPicPr>
            <a:picLocks noChangeAspect="1"/>
          </p:cNvPicPr>
          <p:nvPr/>
        </p:nvPicPr>
        <p:blipFill>
          <a:blip r:embed="rId2"/>
          <a:srcRect t="10296" b="35556"/>
          <a:stretch/>
        </p:blipFill>
        <p:spPr>
          <a:xfrm>
            <a:off x="0" y="2590800"/>
            <a:ext cx="12192000" cy="3713417"/>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Search</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2" y="726500"/>
            <a:ext cx="12191998" cy="1318181"/>
          </a:xfrm>
          <a:prstGeom prst="rect">
            <a:avLst/>
          </a:prstGeom>
          <a:noFill/>
        </p:spPr>
        <p:txBody>
          <a:bodyPr wrap="square">
            <a:spAutoFit/>
          </a:bodyPr>
          <a:lstStyle/>
          <a:p>
            <a:pPr>
              <a:lnSpc>
                <a:spcPct val="150000"/>
              </a:lnSpc>
            </a:pPr>
            <a:r>
              <a:rPr lang="en-US" sz="2800" i="0" dirty="0">
                <a:solidFill>
                  <a:srgbClr val="0D0D0D"/>
                </a:solidFill>
                <a:effectLst/>
                <a:latin typeface="+mj-lt"/>
              </a:rPr>
              <a:t>In the "Post Goods Receipt" screen, use the search icon to look up the purchasing document by number or description.</a:t>
            </a:r>
            <a:endParaRPr lang="en-AU" sz="2800" dirty="0">
              <a:latin typeface="+mj-lt"/>
            </a:endParaRPr>
          </a:p>
        </p:txBody>
      </p:sp>
      <p:cxnSp>
        <p:nvCxnSpPr>
          <p:cNvPr id="11" name="Straight Arrow Connector 10">
            <a:extLst>
              <a:ext uri="{FF2B5EF4-FFF2-40B4-BE49-F238E27FC236}">
                <a16:creationId xmlns:a16="http://schemas.microsoft.com/office/drawing/2014/main" id="{2C12F432-82D2-9D24-F3BF-A34ACA8A54E0}"/>
              </a:ext>
            </a:extLst>
          </p:cNvPr>
          <p:cNvCxnSpPr>
            <a:cxnSpLocks/>
          </p:cNvCxnSpPr>
          <p:nvPr/>
        </p:nvCxnSpPr>
        <p:spPr>
          <a:xfrm>
            <a:off x="3124200" y="1371600"/>
            <a:ext cx="4705932" cy="21076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0EA97F6-6D35-F8D4-711E-6EC3C9282F6C}"/>
              </a:ext>
            </a:extLst>
          </p:cNvPr>
          <p:cNvSpPr/>
          <p:nvPr/>
        </p:nvSpPr>
        <p:spPr>
          <a:xfrm>
            <a:off x="7830132" y="3479225"/>
            <a:ext cx="370586" cy="4572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27457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AE135F-EB34-2E7B-6009-7A0CAE3F06A0}"/>
              </a:ext>
            </a:extLst>
          </p:cNvPr>
          <p:cNvPicPr>
            <a:picLocks noChangeAspect="1"/>
          </p:cNvPicPr>
          <p:nvPr/>
        </p:nvPicPr>
        <p:blipFill>
          <a:blip r:embed="rId2"/>
          <a:srcRect t="8823" b="13333"/>
          <a:stretch/>
        </p:blipFill>
        <p:spPr>
          <a:xfrm>
            <a:off x="586645" y="1910514"/>
            <a:ext cx="11201400" cy="4904815"/>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Type Document and Click Go</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2" y="726500"/>
            <a:ext cx="12191998" cy="1318181"/>
          </a:xfrm>
          <a:prstGeom prst="rect">
            <a:avLst/>
          </a:prstGeom>
          <a:noFill/>
        </p:spPr>
        <p:txBody>
          <a:bodyPr wrap="square">
            <a:spAutoFit/>
          </a:bodyPr>
          <a:lstStyle/>
          <a:p>
            <a:pPr>
              <a:lnSpc>
                <a:spcPct val="150000"/>
              </a:lnSpc>
            </a:pPr>
            <a:r>
              <a:rPr lang="en-US" sz="2800" b="1" i="0" dirty="0">
                <a:solidFill>
                  <a:srgbClr val="0D0D0D"/>
                </a:solidFill>
                <a:effectLst/>
                <a:latin typeface="+mj-lt"/>
              </a:rPr>
              <a:t>Enter your material number (e.g., DXTR3995) and press Go to fetch the relevant purchasing document.</a:t>
            </a:r>
            <a:endParaRPr lang="en-AU" sz="2800" dirty="0">
              <a:latin typeface="+mj-lt"/>
            </a:endParaRPr>
          </a:p>
        </p:txBody>
      </p:sp>
      <p:cxnSp>
        <p:nvCxnSpPr>
          <p:cNvPr id="11" name="Straight Arrow Connector 10">
            <a:extLst>
              <a:ext uri="{FF2B5EF4-FFF2-40B4-BE49-F238E27FC236}">
                <a16:creationId xmlns:a16="http://schemas.microsoft.com/office/drawing/2014/main" id="{2C12F432-82D2-9D24-F3BF-A34ACA8A54E0}"/>
              </a:ext>
            </a:extLst>
          </p:cNvPr>
          <p:cNvCxnSpPr>
            <a:cxnSpLocks/>
          </p:cNvCxnSpPr>
          <p:nvPr/>
        </p:nvCxnSpPr>
        <p:spPr>
          <a:xfrm>
            <a:off x="3661991" y="1423766"/>
            <a:ext cx="0" cy="18049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0EA97F6-6D35-F8D4-711E-6EC3C9282F6C}"/>
              </a:ext>
            </a:extLst>
          </p:cNvPr>
          <p:cNvSpPr/>
          <p:nvPr/>
        </p:nvSpPr>
        <p:spPr>
          <a:xfrm>
            <a:off x="8375848" y="3168534"/>
            <a:ext cx="463351" cy="42890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AE1659BE-DA6F-93BF-4FB8-FA0752D6226C}"/>
              </a:ext>
            </a:extLst>
          </p:cNvPr>
          <p:cNvCxnSpPr>
            <a:cxnSpLocks/>
          </p:cNvCxnSpPr>
          <p:nvPr/>
        </p:nvCxnSpPr>
        <p:spPr>
          <a:xfrm>
            <a:off x="5790092" y="1303232"/>
            <a:ext cx="2585756" cy="1865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341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DF3148-23BC-3AB1-3A04-5366DE2166C9}"/>
              </a:ext>
            </a:extLst>
          </p:cNvPr>
          <p:cNvPicPr>
            <a:picLocks noChangeAspect="1"/>
          </p:cNvPicPr>
          <p:nvPr/>
        </p:nvPicPr>
        <p:blipFill>
          <a:blip r:embed="rId2"/>
          <a:srcRect t="8822" b="12222"/>
          <a:stretch/>
        </p:blipFill>
        <p:spPr>
          <a:xfrm>
            <a:off x="891444" y="2153914"/>
            <a:ext cx="10591802" cy="4704086"/>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the Row</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2" y="726500"/>
            <a:ext cx="12191996" cy="1318181"/>
          </a:xfrm>
          <a:prstGeom prst="rect">
            <a:avLst/>
          </a:prstGeom>
          <a:noFill/>
        </p:spPr>
        <p:txBody>
          <a:bodyPr wrap="square">
            <a:spAutoFit/>
          </a:bodyPr>
          <a:lstStyle/>
          <a:p>
            <a:pPr>
              <a:lnSpc>
                <a:spcPct val="150000"/>
              </a:lnSpc>
            </a:pPr>
            <a:r>
              <a:rPr lang="en-US" sz="2800" b="1" i="0" dirty="0">
                <a:solidFill>
                  <a:srgbClr val="0D0D0D"/>
                </a:solidFill>
                <a:effectLst/>
                <a:latin typeface="+mj-lt"/>
              </a:rPr>
              <a:t>Select the row that shows the correct purchase order and item details to continue posting the goods receipt.</a:t>
            </a:r>
            <a:endParaRPr lang="en-AU" sz="2800" dirty="0">
              <a:latin typeface="+mj-lt"/>
            </a:endParaRPr>
          </a:p>
        </p:txBody>
      </p:sp>
      <p:cxnSp>
        <p:nvCxnSpPr>
          <p:cNvPr id="11" name="Straight Arrow Connector 10">
            <a:extLst>
              <a:ext uri="{FF2B5EF4-FFF2-40B4-BE49-F238E27FC236}">
                <a16:creationId xmlns:a16="http://schemas.microsoft.com/office/drawing/2014/main" id="{2C12F432-82D2-9D24-F3BF-A34ACA8A54E0}"/>
              </a:ext>
            </a:extLst>
          </p:cNvPr>
          <p:cNvCxnSpPr>
            <a:cxnSpLocks/>
          </p:cNvCxnSpPr>
          <p:nvPr/>
        </p:nvCxnSpPr>
        <p:spPr>
          <a:xfrm>
            <a:off x="2438400" y="1385590"/>
            <a:ext cx="537715" cy="27742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0EA97F6-6D35-F8D4-711E-6EC3C9282F6C}"/>
              </a:ext>
            </a:extLst>
          </p:cNvPr>
          <p:cNvSpPr/>
          <p:nvPr/>
        </p:nvSpPr>
        <p:spPr>
          <a:xfrm>
            <a:off x="2819400" y="4179672"/>
            <a:ext cx="6705600" cy="63925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67842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0ECC88-92A7-7D35-18AF-2A063894D631}"/>
              </a:ext>
            </a:extLst>
          </p:cNvPr>
          <p:cNvPicPr>
            <a:picLocks noChangeAspect="1"/>
          </p:cNvPicPr>
          <p:nvPr/>
        </p:nvPicPr>
        <p:blipFill>
          <a:blip r:embed="rId2"/>
          <a:srcRect t="8822" b="6667"/>
          <a:stretch/>
        </p:blipFill>
        <p:spPr>
          <a:xfrm>
            <a:off x="2193759" y="2201715"/>
            <a:ext cx="9820281" cy="466831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78750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Search in Storage Location</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2" y="726500"/>
            <a:ext cx="12191998" cy="1318181"/>
          </a:xfrm>
          <a:prstGeom prst="rect">
            <a:avLst/>
          </a:prstGeom>
          <a:noFill/>
        </p:spPr>
        <p:txBody>
          <a:bodyPr wrap="square">
            <a:spAutoFit/>
          </a:bodyPr>
          <a:lstStyle/>
          <a:p>
            <a:pPr>
              <a:lnSpc>
                <a:spcPct val="150000"/>
              </a:lnSpc>
            </a:pPr>
            <a:r>
              <a:rPr lang="en-US" sz="2800" i="0" dirty="0">
                <a:solidFill>
                  <a:srgbClr val="0D0D0D"/>
                </a:solidFill>
                <a:effectLst/>
                <a:latin typeface="+mj-lt"/>
              </a:rPr>
              <a:t>In the goods receipt form, click the search icon next to Storage Location to assign where the received item will be stored.</a:t>
            </a:r>
            <a:endParaRPr lang="en-AU" sz="2800" dirty="0">
              <a:latin typeface="+mj-lt"/>
            </a:endParaRPr>
          </a:p>
        </p:txBody>
      </p:sp>
      <p:sp>
        <p:nvSpPr>
          <p:cNvPr id="9" name="Rectangle: Rounded Corners 8">
            <a:extLst>
              <a:ext uri="{FF2B5EF4-FFF2-40B4-BE49-F238E27FC236}">
                <a16:creationId xmlns:a16="http://schemas.microsoft.com/office/drawing/2014/main" id="{BD27C5C8-0B8D-FB46-CE90-EB2D7FA54686}"/>
              </a:ext>
            </a:extLst>
          </p:cNvPr>
          <p:cNvSpPr/>
          <p:nvPr/>
        </p:nvSpPr>
        <p:spPr>
          <a:xfrm>
            <a:off x="9877924" y="6137573"/>
            <a:ext cx="410550" cy="27073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8043BB8E-7C47-D8CE-05F3-D24E49A1319B}"/>
              </a:ext>
            </a:extLst>
          </p:cNvPr>
          <p:cNvCxnSpPr>
            <a:cxnSpLocks/>
          </p:cNvCxnSpPr>
          <p:nvPr/>
        </p:nvCxnSpPr>
        <p:spPr>
          <a:xfrm>
            <a:off x="6781800" y="2209800"/>
            <a:ext cx="3216441" cy="3883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340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E1CAB1-3C58-E9C5-F8A8-0C4E566E833B}"/>
              </a:ext>
            </a:extLst>
          </p:cNvPr>
          <p:cNvPicPr>
            <a:picLocks noChangeAspect="1"/>
          </p:cNvPicPr>
          <p:nvPr/>
        </p:nvPicPr>
        <p:blipFill>
          <a:blip r:embed="rId2"/>
          <a:srcRect l="40625" t="19841" r="40625" b="6666"/>
          <a:stretch/>
        </p:blipFill>
        <p:spPr>
          <a:xfrm>
            <a:off x="9067800" y="-34178"/>
            <a:ext cx="3124199" cy="6888167"/>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Select Finished Goods</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2" y="726500"/>
            <a:ext cx="8839198" cy="1318181"/>
          </a:xfrm>
          <a:prstGeom prst="rect">
            <a:avLst/>
          </a:prstGeom>
          <a:noFill/>
        </p:spPr>
        <p:txBody>
          <a:bodyPr wrap="square">
            <a:spAutoFit/>
          </a:bodyPr>
          <a:lstStyle/>
          <a:p>
            <a:pPr>
              <a:lnSpc>
                <a:spcPct val="150000"/>
              </a:lnSpc>
            </a:pPr>
            <a:r>
              <a:rPr lang="en-US" sz="2800" i="0" dirty="0">
                <a:solidFill>
                  <a:srgbClr val="0D0D0D"/>
                </a:solidFill>
                <a:effectLst/>
                <a:latin typeface="+mj-lt"/>
              </a:rPr>
              <a:t>From the available options, choose Finished Goods (FG00) as the storage location for the item.</a:t>
            </a:r>
            <a:endParaRPr lang="en-AU" sz="2800" dirty="0">
              <a:latin typeface="+mj-lt"/>
            </a:endParaRPr>
          </a:p>
        </p:txBody>
      </p:sp>
      <p:sp>
        <p:nvSpPr>
          <p:cNvPr id="9" name="Rectangle: Rounded Corners 8">
            <a:extLst>
              <a:ext uri="{FF2B5EF4-FFF2-40B4-BE49-F238E27FC236}">
                <a16:creationId xmlns:a16="http://schemas.microsoft.com/office/drawing/2014/main" id="{BD27C5C8-0B8D-FB46-CE90-EB2D7FA54686}"/>
              </a:ext>
            </a:extLst>
          </p:cNvPr>
          <p:cNvSpPr/>
          <p:nvPr/>
        </p:nvSpPr>
        <p:spPr>
          <a:xfrm>
            <a:off x="9144734" y="1181100"/>
            <a:ext cx="3047265" cy="8763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8043BB8E-7C47-D8CE-05F3-D24E49A1319B}"/>
              </a:ext>
            </a:extLst>
          </p:cNvPr>
          <p:cNvCxnSpPr>
            <a:cxnSpLocks/>
          </p:cNvCxnSpPr>
          <p:nvPr/>
        </p:nvCxnSpPr>
        <p:spPr>
          <a:xfrm>
            <a:off x="7276733" y="1393611"/>
            <a:ext cx="1752600" cy="2667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75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45015D-4B72-2EE3-0BB7-34A567B0E93C}"/>
              </a:ext>
            </a:extLst>
          </p:cNvPr>
          <p:cNvPicPr>
            <a:picLocks noChangeAspect="1"/>
          </p:cNvPicPr>
          <p:nvPr/>
        </p:nvPicPr>
        <p:blipFill>
          <a:blip r:embed="rId2"/>
          <a:srcRect t="8822" b="6200"/>
          <a:stretch/>
        </p:blipFill>
        <p:spPr>
          <a:xfrm>
            <a:off x="1524000" y="1921748"/>
            <a:ext cx="10343666" cy="4944273"/>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Post</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52402" y="742611"/>
            <a:ext cx="12039598" cy="1318181"/>
          </a:xfrm>
          <a:prstGeom prst="rect">
            <a:avLst/>
          </a:prstGeom>
          <a:noFill/>
        </p:spPr>
        <p:txBody>
          <a:bodyPr wrap="square">
            <a:spAutoFit/>
          </a:bodyPr>
          <a:lstStyle/>
          <a:p>
            <a:pPr>
              <a:lnSpc>
                <a:spcPct val="150000"/>
              </a:lnSpc>
            </a:pPr>
            <a:r>
              <a:rPr lang="en-US" sz="2800" i="0" dirty="0">
                <a:solidFill>
                  <a:srgbClr val="0D0D0D"/>
                </a:solidFill>
                <a:effectLst/>
                <a:latin typeface="+mj-lt"/>
              </a:rPr>
              <a:t>After verifying all details, click Post to finalize the goods receipt and update inventory records.</a:t>
            </a:r>
            <a:endParaRPr lang="en-AU" sz="2800" dirty="0">
              <a:latin typeface="+mj-lt"/>
            </a:endParaRPr>
          </a:p>
        </p:txBody>
      </p:sp>
      <p:cxnSp>
        <p:nvCxnSpPr>
          <p:cNvPr id="12" name="Straight Arrow Connector 11">
            <a:extLst>
              <a:ext uri="{FF2B5EF4-FFF2-40B4-BE49-F238E27FC236}">
                <a16:creationId xmlns:a16="http://schemas.microsoft.com/office/drawing/2014/main" id="{8043BB8E-7C47-D8CE-05F3-D24E49A1319B}"/>
              </a:ext>
            </a:extLst>
          </p:cNvPr>
          <p:cNvCxnSpPr>
            <a:cxnSpLocks/>
          </p:cNvCxnSpPr>
          <p:nvPr/>
        </p:nvCxnSpPr>
        <p:spPr>
          <a:xfrm>
            <a:off x="3124200" y="1823411"/>
            <a:ext cx="8097028" cy="46903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CC26359-BBC8-7669-6F68-2E1FD53A5EEF}"/>
              </a:ext>
            </a:extLst>
          </p:cNvPr>
          <p:cNvSpPr/>
          <p:nvPr/>
        </p:nvSpPr>
        <p:spPr>
          <a:xfrm>
            <a:off x="11221228" y="6513763"/>
            <a:ext cx="417577" cy="3683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391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6" name="object 6"/>
          <p:cNvSpPr txBox="1">
            <a:spLocks noGrp="1"/>
          </p:cNvSpPr>
          <p:nvPr>
            <p:ph type="title"/>
          </p:nvPr>
        </p:nvSpPr>
        <p:spPr>
          <a:xfrm>
            <a:off x="2910584" y="141224"/>
            <a:ext cx="8519415" cy="505267"/>
          </a:xfrm>
          <a:prstGeom prst="rect">
            <a:avLst/>
          </a:prstGeom>
        </p:spPr>
        <p:txBody>
          <a:bodyPr vert="horz" wrap="square" lIns="0" tIns="12700" rIns="0" bIns="0" rtlCol="0">
            <a:spAutoFit/>
          </a:bodyPr>
          <a:lstStyle/>
          <a:p>
            <a:pPr marL="12700">
              <a:lnSpc>
                <a:spcPct val="100000"/>
              </a:lnSpc>
              <a:spcBef>
                <a:spcPts val="100"/>
              </a:spcBef>
            </a:pPr>
            <a:r>
              <a:rPr lang="en-US" sz="3200" spc="-10" dirty="0">
                <a:solidFill>
                  <a:srgbClr val="FFFFFF"/>
                </a:solidFill>
              </a:rPr>
              <a:t>Overview of Procurement Process</a:t>
            </a:r>
            <a:endParaRPr sz="3200" dirty="0"/>
          </a:p>
        </p:txBody>
      </p:sp>
      <p:sp>
        <p:nvSpPr>
          <p:cNvPr id="7" name="object 7"/>
          <p:cNvSpPr txBox="1"/>
          <p:nvPr/>
        </p:nvSpPr>
        <p:spPr>
          <a:xfrm>
            <a:off x="343611" y="959865"/>
            <a:ext cx="10847705" cy="2531975"/>
          </a:xfrm>
          <a:prstGeom prst="rect">
            <a:avLst/>
          </a:prstGeom>
        </p:spPr>
        <p:txBody>
          <a:bodyPr vert="horz" wrap="square" lIns="0" tIns="13335" rIns="0" bIns="0" rtlCol="0">
            <a:spAutoFit/>
          </a:bodyPr>
          <a:lstStyle/>
          <a:p>
            <a:pPr marL="469900" marR="405765" indent="-457834">
              <a:lnSpc>
                <a:spcPct val="150000"/>
              </a:lnSpc>
              <a:spcBef>
                <a:spcPts val="105"/>
              </a:spcBef>
              <a:buClr>
                <a:srgbClr val="CC0000"/>
              </a:buClr>
              <a:buSzPct val="94230"/>
              <a:buFont typeface="Wingdings"/>
              <a:buChar char=""/>
              <a:tabLst>
                <a:tab pos="469900" algn="l"/>
              </a:tabLst>
            </a:pPr>
            <a:r>
              <a:rPr lang="en-US" sz="2800" b="1" dirty="0">
                <a:latin typeface="+mj-lt"/>
                <a:cs typeface="Arial"/>
              </a:rPr>
              <a:t>Case Study Scenario: </a:t>
            </a:r>
            <a:r>
              <a:rPr lang="en-US" sz="2800" dirty="0">
                <a:latin typeface="+mj-lt"/>
                <a:cs typeface="Arial"/>
              </a:rPr>
              <a:t>Discussion of a procurement scenario involving the Deluxe Touring Bike (red). The scenario will cover the initial need identification, purchase order creation, receipt of goods, and final payment, all managed through SAP S/4HANA.</a:t>
            </a:r>
          </a:p>
        </p:txBody>
      </p:sp>
      <p:sp>
        <p:nvSpPr>
          <p:cNvPr id="9" name="object 9"/>
          <p:cNvSpPr txBox="1">
            <a:spLocks noGrp="1"/>
          </p:cNvSpPr>
          <p:nvPr>
            <p:ph type="ftr" sz="quarter" idx="5"/>
          </p:nvPr>
        </p:nvSpPr>
        <p:spPr>
          <a:prstGeom prst="rect">
            <a:avLst/>
          </a:prstGeom>
        </p:spPr>
        <p:txBody>
          <a:bodyPr vert="horz" wrap="square" lIns="0" tIns="12065" rIns="0" bIns="0" rtlCol="0">
            <a:spAutoFit/>
          </a:bodyPr>
          <a:lstStyle/>
          <a:p>
            <a:pPr marL="12700">
              <a:lnSpc>
                <a:spcPct val="100000"/>
              </a:lnSpc>
              <a:spcBef>
                <a:spcPts val="95"/>
              </a:spcBef>
            </a:pPr>
            <a:r>
              <a:rPr dirty="0"/>
              <a:t>Holmes</a:t>
            </a:r>
            <a:r>
              <a:rPr spc="-35" dirty="0"/>
              <a:t> </a:t>
            </a:r>
            <a:r>
              <a:rPr spc="-10" dirty="0"/>
              <a:t>Institute</a:t>
            </a:r>
          </a:p>
        </p:txBody>
      </p:sp>
    </p:spTree>
    <p:extLst>
      <p:ext uri="{BB962C8B-B14F-4D97-AF65-F5344CB8AC3E}">
        <p14:creationId xmlns:p14="http://schemas.microsoft.com/office/powerpoint/2010/main" val="3841043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Message Confirmation</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2" y="726500"/>
            <a:ext cx="12191998" cy="1964512"/>
          </a:xfrm>
          <a:prstGeom prst="rect">
            <a:avLst/>
          </a:prstGeom>
          <a:noFill/>
        </p:spPr>
        <p:txBody>
          <a:bodyPr wrap="square">
            <a:spAutoFit/>
          </a:bodyPr>
          <a:lstStyle/>
          <a:p>
            <a:pPr>
              <a:lnSpc>
                <a:spcPct val="150000"/>
              </a:lnSpc>
            </a:pPr>
            <a:r>
              <a:rPr lang="en-US" sz="2800" dirty="0">
                <a:latin typeface="+mj-lt"/>
              </a:rPr>
              <a:t>A confirmation message appears with a </a:t>
            </a:r>
            <a:r>
              <a:rPr lang="en-US" sz="2800" b="1" dirty="0">
                <a:latin typeface="+mj-lt"/>
              </a:rPr>
              <a:t>Material Document Number</a:t>
            </a:r>
            <a:r>
              <a:rPr lang="en-US" sz="2800" dirty="0">
                <a:latin typeface="+mj-lt"/>
              </a:rPr>
              <a:t> indicating the receipt was successfully posted—this number should be recorded for reference.</a:t>
            </a:r>
            <a:endParaRPr lang="en-AU" sz="2800" dirty="0">
              <a:latin typeface="+mj-lt"/>
            </a:endParaRPr>
          </a:p>
        </p:txBody>
      </p:sp>
      <p:pic>
        <p:nvPicPr>
          <p:cNvPr id="7" name="Picture 6">
            <a:extLst>
              <a:ext uri="{FF2B5EF4-FFF2-40B4-BE49-F238E27FC236}">
                <a16:creationId xmlns:a16="http://schemas.microsoft.com/office/drawing/2014/main" id="{B69A8836-2739-FED8-8B83-C576DE7BB65B}"/>
              </a:ext>
            </a:extLst>
          </p:cNvPr>
          <p:cNvPicPr>
            <a:picLocks noChangeAspect="1"/>
          </p:cNvPicPr>
          <p:nvPr/>
        </p:nvPicPr>
        <p:blipFill>
          <a:blip r:embed="rId4"/>
          <a:srcRect t="8822" b="33333"/>
          <a:stretch/>
        </p:blipFill>
        <p:spPr>
          <a:xfrm>
            <a:off x="0" y="2680005"/>
            <a:ext cx="12192000" cy="3966974"/>
          </a:xfrm>
          <a:prstGeom prst="rect">
            <a:avLst/>
          </a:prstGeom>
        </p:spPr>
      </p:pic>
    </p:spTree>
    <p:extLst>
      <p:ext uri="{BB962C8B-B14F-4D97-AF65-F5344CB8AC3E}">
        <p14:creationId xmlns:p14="http://schemas.microsoft.com/office/powerpoint/2010/main" val="910867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B6A3BD-8718-C60D-0ECE-702FE1EE36C7}"/>
              </a:ext>
            </a:extLst>
          </p:cNvPr>
          <p:cNvPicPr>
            <a:picLocks noChangeAspect="1"/>
          </p:cNvPicPr>
          <p:nvPr/>
        </p:nvPicPr>
        <p:blipFill>
          <a:blip r:embed="rId2"/>
          <a:srcRect t="9436" b="37777"/>
          <a:stretch/>
        </p:blipFill>
        <p:spPr>
          <a:xfrm>
            <a:off x="32084" y="2209800"/>
            <a:ext cx="12192000" cy="36200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9471236"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Select Material Management from the Title Bar</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1" y="726500"/>
            <a:ext cx="12175955" cy="1318181"/>
          </a:xfrm>
          <a:prstGeom prst="rect">
            <a:avLst/>
          </a:prstGeom>
          <a:noFill/>
        </p:spPr>
        <p:txBody>
          <a:bodyPr wrap="square">
            <a:spAutoFit/>
          </a:bodyPr>
          <a:lstStyle/>
          <a:p>
            <a:pPr>
              <a:lnSpc>
                <a:spcPct val="150000"/>
              </a:lnSpc>
            </a:pPr>
            <a:r>
              <a:rPr lang="en-US" sz="2800" i="0" dirty="0">
                <a:solidFill>
                  <a:srgbClr val="0D0D0D"/>
                </a:solidFill>
                <a:effectLst/>
                <a:latin typeface="+mj-lt"/>
              </a:rPr>
              <a:t>Click on the dropdown beside the current app title and select "Material Management" to return to the main material-related functions.</a:t>
            </a:r>
            <a:endParaRPr lang="en-AU" sz="2800" dirty="0">
              <a:latin typeface="+mj-lt"/>
            </a:endParaRPr>
          </a:p>
        </p:txBody>
      </p:sp>
      <p:sp>
        <p:nvSpPr>
          <p:cNvPr id="9" name="Rectangle: Rounded Corners 8">
            <a:extLst>
              <a:ext uri="{FF2B5EF4-FFF2-40B4-BE49-F238E27FC236}">
                <a16:creationId xmlns:a16="http://schemas.microsoft.com/office/drawing/2014/main" id="{9CD57F5A-EB25-8A60-2C27-91182A74D66A}"/>
              </a:ext>
            </a:extLst>
          </p:cNvPr>
          <p:cNvSpPr/>
          <p:nvPr/>
        </p:nvSpPr>
        <p:spPr>
          <a:xfrm>
            <a:off x="3646452" y="2747890"/>
            <a:ext cx="381000" cy="44627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D9C097F9-CFE2-2390-C660-F275EBE3CA35}"/>
              </a:ext>
            </a:extLst>
          </p:cNvPr>
          <p:cNvSpPr/>
          <p:nvPr/>
        </p:nvSpPr>
        <p:spPr>
          <a:xfrm>
            <a:off x="1483895" y="3398148"/>
            <a:ext cx="2162557" cy="44627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62810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A964AC-025A-FE1D-101A-FA8A4CE267A6}"/>
              </a:ext>
            </a:extLst>
          </p:cNvPr>
          <p:cNvPicPr>
            <a:picLocks noChangeAspect="1"/>
          </p:cNvPicPr>
          <p:nvPr/>
        </p:nvPicPr>
        <p:blipFill>
          <a:blip r:embed="rId2"/>
          <a:srcRect t="8823" b="8888"/>
          <a:stretch/>
        </p:blipFill>
        <p:spPr>
          <a:xfrm>
            <a:off x="4012" y="2023051"/>
            <a:ext cx="10522004" cy="48703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Select Stock – Single Material</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2" y="726500"/>
            <a:ext cx="12191998" cy="1318181"/>
          </a:xfrm>
          <a:prstGeom prst="rect">
            <a:avLst/>
          </a:prstGeom>
          <a:noFill/>
        </p:spPr>
        <p:txBody>
          <a:bodyPr wrap="square">
            <a:spAutoFit/>
          </a:bodyPr>
          <a:lstStyle/>
          <a:p>
            <a:pPr>
              <a:lnSpc>
                <a:spcPct val="150000"/>
              </a:lnSpc>
            </a:pPr>
            <a:r>
              <a:rPr lang="en-US" sz="2800" i="0" dirty="0">
                <a:solidFill>
                  <a:srgbClr val="0D0D0D"/>
                </a:solidFill>
                <a:effectLst/>
                <a:latin typeface="+mj-lt"/>
              </a:rPr>
              <a:t>From the "Material Management" tile group, click on "Stock – Single Material" to access the stock overview for a specific material.</a:t>
            </a:r>
            <a:endParaRPr lang="en-AU" sz="2800" dirty="0">
              <a:latin typeface="+mj-lt"/>
            </a:endParaRPr>
          </a:p>
        </p:txBody>
      </p:sp>
      <p:sp>
        <p:nvSpPr>
          <p:cNvPr id="9" name="Rectangle: Rounded Corners 8">
            <a:extLst>
              <a:ext uri="{FF2B5EF4-FFF2-40B4-BE49-F238E27FC236}">
                <a16:creationId xmlns:a16="http://schemas.microsoft.com/office/drawing/2014/main" id="{9CD57F5A-EB25-8A60-2C27-91182A74D66A}"/>
              </a:ext>
            </a:extLst>
          </p:cNvPr>
          <p:cNvSpPr/>
          <p:nvPr/>
        </p:nvSpPr>
        <p:spPr>
          <a:xfrm>
            <a:off x="1295400" y="4759900"/>
            <a:ext cx="1257300" cy="1371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2920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858448-2B45-0EDB-08BF-3856407CFE58}"/>
              </a:ext>
            </a:extLst>
          </p:cNvPr>
          <p:cNvPicPr>
            <a:picLocks noChangeAspect="1"/>
          </p:cNvPicPr>
          <p:nvPr/>
        </p:nvPicPr>
        <p:blipFill>
          <a:blip r:embed="rId2"/>
          <a:srcRect t="8822" b="52222"/>
          <a:stretch/>
        </p:blipFill>
        <p:spPr>
          <a:xfrm>
            <a:off x="-8021" y="2514600"/>
            <a:ext cx="12192000" cy="26715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Type DXTR3### and Click</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2" y="726500"/>
            <a:ext cx="12191998" cy="1318181"/>
          </a:xfrm>
          <a:prstGeom prst="rect">
            <a:avLst/>
          </a:prstGeom>
          <a:noFill/>
        </p:spPr>
        <p:txBody>
          <a:bodyPr wrap="square">
            <a:spAutoFit/>
          </a:bodyPr>
          <a:lstStyle/>
          <a:p>
            <a:pPr>
              <a:lnSpc>
                <a:spcPct val="150000"/>
              </a:lnSpc>
            </a:pPr>
            <a:r>
              <a:rPr lang="en-US" sz="2800" i="0" dirty="0">
                <a:solidFill>
                  <a:srgbClr val="0D0D0D"/>
                </a:solidFill>
                <a:effectLst/>
                <a:latin typeface="+mj-lt"/>
              </a:rPr>
              <a:t>Enter the material number (e.g., DXTR3995) based on your username, then select it from the list to load material stock details.</a:t>
            </a:r>
            <a:endParaRPr lang="en-AU" sz="2800" dirty="0">
              <a:latin typeface="+mj-lt"/>
            </a:endParaRPr>
          </a:p>
        </p:txBody>
      </p:sp>
      <p:sp>
        <p:nvSpPr>
          <p:cNvPr id="8" name="Rectangle: Rounded Corners 7">
            <a:extLst>
              <a:ext uri="{FF2B5EF4-FFF2-40B4-BE49-F238E27FC236}">
                <a16:creationId xmlns:a16="http://schemas.microsoft.com/office/drawing/2014/main" id="{3394E991-4C11-45B0-F31F-36B28483CA46}"/>
              </a:ext>
            </a:extLst>
          </p:cNvPr>
          <p:cNvSpPr/>
          <p:nvPr/>
        </p:nvSpPr>
        <p:spPr>
          <a:xfrm>
            <a:off x="3886200" y="3736087"/>
            <a:ext cx="4114800" cy="2286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5738B8FB-59E1-299F-C167-0B860922BCBD}"/>
              </a:ext>
            </a:extLst>
          </p:cNvPr>
          <p:cNvCxnSpPr>
            <a:cxnSpLocks/>
          </p:cNvCxnSpPr>
          <p:nvPr/>
        </p:nvCxnSpPr>
        <p:spPr>
          <a:xfrm flipH="1">
            <a:off x="7162800" y="1671826"/>
            <a:ext cx="990602" cy="19857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BADF074-701C-3885-A51D-481A8F23F70F}"/>
              </a:ext>
            </a:extLst>
          </p:cNvPr>
          <p:cNvCxnSpPr>
            <a:cxnSpLocks/>
          </p:cNvCxnSpPr>
          <p:nvPr/>
        </p:nvCxnSpPr>
        <p:spPr>
          <a:xfrm>
            <a:off x="2362200" y="2044681"/>
            <a:ext cx="1724795" cy="1173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38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CA9638-9AD3-A05F-53EC-9C148C78B83D}"/>
              </a:ext>
            </a:extLst>
          </p:cNvPr>
          <p:cNvPicPr>
            <a:picLocks noChangeAspect="1"/>
          </p:cNvPicPr>
          <p:nvPr/>
        </p:nvPicPr>
        <p:blipFill>
          <a:blip r:embed="rId2"/>
          <a:srcRect t="10593" b="10629"/>
          <a:stretch/>
        </p:blipFill>
        <p:spPr>
          <a:xfrm>
            <a:off x="2485944" y="2590800"/>
            <a:ext cx="9629856" cy="4267200"/>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91704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Inventory Update – 5 Bikes Unrestricted</a:t>
            </a:r>
            <a:endParaRPr lang="en-US" sz="3200" dirty="0"/>
          </a:p>
        </p:txBody>
      </p:sp>
      <p:sp>
        <p:nvSpPr>
          <p:cNvPr id="15" name="TextBox 14">
            <a:extLst>
              <a:ext uri="{FF2B5EF4-FFF2-40B4-BE49-F238E27FC236}">
                <a16:creationId xmlns:a16="http://schemas.microsoft.com/office/drawing/2014/main" id="{C5C7764E-120E-9A45-2B23-FDC99A2A8812}"/>
              </a:ext>
            </a:extLst>
          </p:cNvPr>
          <p:cNvSpPr txBox="1"/>
          <p:nvPr/>
        </p:nvSpPr>
        <p:spPr>
          <a:xfrm>
            <a:off x="76200" y="726500"/>
            <a:ext cx="12115799" cy="1318181"/>
          </a:xfrm>
          <a:prstGeom prst="rect">
            <a:avLst/>
          </a:prstGeom>
          <a:noFill/>
        </p:spPr>
        <p:txBody>
          <a:bodyPr wrap="square">
            <a:spAutoFit/>
          </a:bodyPr>
          <a:lstStyle/>
          <a:p>
            <a:pPr>
              <a:lnSpc>
                <a:spcPct val="150000"/>
              </a:lnSpc>
            </a:pPr>
            <a:r>
              <a:rPr lang="en-US" sz="2800" i="0" dirty="0">
                <a:solidFill>
                  <a:srgbClr val="0D0D0D"/>
                </a:solidFill>
                <a:effectLst/>
                <a:latin typeface="+mj-lt"/>
              </a:rPr>
              <a:t>This screen confirms that inventory has been successfully updated with 5 units of Deluxe Touring Bikes (red) now available for unrestricted use at DC Miami.</a:t>
            </a:r>
            <a:endParaRPr lang="en-AU" sz="2800" dirty="0">
              <a:latin typeface="+mj-lt"/>
            </a:endParaRPr>
          </a:p>
        </p:txBody>
      </p:sp>
      <p:cxnSp>
        <p:nvCxnSpPr>
          <p:cNvPr id="13" name="Straight Arrow Connector 12">
            <a:extLst>
              <a:ext uri="{FF2B5EF4-FFF2-40B4-BE49-F238E27FC236}">
                <a16:creationId xmlns:a16="http://schemas.microsoft.com/office/drawing/2014/main" id="{2BADF074-701C-3885-A51D-481A8F23F70F}"/>
              </a:ext>
            </a:extLst>
          </p:cNvPr>
          <p:cNvCxnSpPr>
            <a:cxnSpLocks/>
          </p:cNvCxnSpPr>
          <p:nvPr/>
        </p:nvCxnSpPr>
        <p:spPr>
          <a:xfrm>
            <a:off x="2057400" y="2133600"/>
            <a:ext cx="865885" cy="35331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836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5B9C6-F703-9A52-A25B-D6163BE3D128}"/>
              </a:ext>
            </a:extLst>
          </p:cNvPr>
          <p:cNvPicPr>
            <a:picLocks noChangeAspect="1"/>
          </p:cNvPicPr>
          <p:nvPr/>
        </p:nvPicPr>
        <p:blipFill>
          <a:blip r:embed="rId2"/>
          <a:srcRect t="9161" b="23333"/>
          <a:stretch/>
        </p:blipFill>
        <p:spPr>
          <a:xfrm>
            <a:off x="0" y="1911801"/>
            <a:ext cx="12192000" cy="462963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Return to Material Management</a:t>
            </a:r>
            <a:endParaRPr lang="en-US" sz="3200" dirty="0"/>
          </a:p>
        </p:txBody>
      </p:sp>
      <p:cxnSp>
        <p:nvCxnSpPr>
          <p:cNvPr id="13" name="Straight Arrow Connector 12">
            <a:extLst>
              <a:ext uri="{FF2B5EF4-FFF2-40B4-BE49-F238E27FC236}">
                <a16:creationId xmlns:a16="http://schemas.microsoft.com/office/drawing/2014/main" id="{2BADF074-701C-3885-A51D-481A8F23F70F}"/>
              </a:ext>
            </a:extLst>
          </p:cNvPr>
          <p:cNvCxnSpPr>
            <a:cxnSpLocks/>
          </p:cNvCxnSpPr>
          <p:nvPr/>
        </p:nvCxnSpPr>
        <p:spPr>
          <a:xfrm>
            <a:off x="1562100" y="1828233"/>
            <a:ext cx="0" cy="12625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57DCD59-3C70-CE05-E68F-A6EFB3635DDA}"/>
              </a:ext>
            </a:extLst>
          </p:cNvPr>
          <p:cNvSpPr txBox="1"/>
          <p:nvPr/>
        </p:nvSpPr>
        <p:spPr>
          <a:xfrm>
            <a:off x="0" y="728958"/>
            <a:ext cx="121920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i="0" dirty="0">
                <a:solidFill>
                  <a:srgbClr val="0D0D0D"/>
                </a:solidFill>
                <a:effectLst/>
                <a:latin typeface="+mj-lt"/>
              </a:rPr>
              <a:t>Click the title bar and select “Material Management” to return to the main material apps screen.</a:t>
            </a:r>
            <a:endParaRPr lang="en-AU" sz="2800" dirty="0">
              <a:latin typeface="+mj-lt"/>
            </a:endParaRPr>
          </a:p>
        </p:txBody>
      </p:sp>
      <p:sp>
        <p:nvSpPr>
          <p:cNvPr id="11" name="Rectangle: Rounded Corners 10">
            <a:extLst>
              <a:ext uri="{FF2B5EF4-FFF2-40B4-BE49-F238E27FC236}">
                <a16:creationId xmlns:a16="http://schemas.microsoft.com/office/drawing/2014/main" id="{A3C6FEE1-B3F6-EC07-B2D3-0BFCE6B66989}"/>
              </a:ext>
            </a:extLst>
          </p:cNvPr>
          <p:cNvSpPr/>
          <p:nvPr/>
        </p:nvSpPr>
        <p:spPr>
          <a:xfrm>
            <a:off x="811753" y="3178254"/>
            <a:ext cx="1905000" cy="5014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67175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A1C3C0-BDD3-5A89-E094-D9A216A33407}"/>
              </a:ext>
            </a:extLst>
          </p:cNvPr>
          <p:cNvPicPr>
            <a:picLocks noChangeAspect="1"/>
          </p:cNvPicPr>
          <p:nvPr/>
        </p:nvPicPr>
        <p:blipFill>
          <a:blip r:embed="rId2"/>
          <a:srcRect t="8822" b="10630"/>
          <a:stretch/>
        </p:blipFill>
        <p:spPr>
          <a:xfrm>
            <a:off x="1009945" y="1787940"/>
            <a:ext cx="11190076" cy="5070059"/>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89418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Access Page Edit Mode via User Profile</a:t>
            </a:r>
            <a:endParaRPr lang="en-US" sz="3200" dirty="0"/>
          </a:p>
        </p:txBody>
      </p:sp>
      <p:cxnSp>
        <p:nvCxnSpPr>
          <p:cNvPr id="13" name="Straight Arrow Connector 12">
            <a:extLst>
              <a:ext uri="{FF2B5EF4-FFF2-40B4-BE49-F238E27FC236}">
                <a16:creationId xmlns:a16="http://schemas.microsoft.com/office/drawing/2014/main" id="{2BADF074-701C-3885-A51D-481A8F23F70F}"/>
              </a:ext>
            </a:extLst>
          </p:cNvPr>
          <p:cNvCxnSpPr>
            <a:cxnSpLocks/>
            <a:endCxn id="11" idx="1"/>
          </p:cNvCxnSpPr>
          <p:nvPr/>
        </p:nvCxnSpPr>
        <p:spPr>
          <a:xfrm>
            <a:off x="6096000" y="1455087"/>
            <a:ext cx="5387764" cy="11354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57DCD59-3C70-CE05-E68F-A6EFB3635DDA}"/>
              </a:ext>
            </a:extLst>
          </p:cNvPr>
          <p:cNvSpPr txBox="1"/>
          <p:nvPr/>
        </p:nvSpPr>
        <p:spPr>
          <a:xfrm>
            <a:off x="0" y="704371"/>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To add a missing app like Display G/L Account Balances, click your user profile (LL) and select Edit Current</a:t>
            </a:r>
            <a:endParaRPr lang="en-AU" sz="2800" dirty="0">
              <a:latin typeface="+mj-lt"/>
            </a:endParaRPr>
          </a:p>
        </p:txBody>
      </p:sp>
      <p:sp>
        <p:nvSpPr>
          <p:cNvPr id="11" name="Rectangle: Rounded Corners 10">
            <a:extLst>
              <a:ext uri="{FF2B5EF4-FFF2-40B4-BE49-F238E27FC236}">
                <a16:creationId xmlns:a16="http://schemas.microsoft.com/office/drawing/2014/main" id="{A3C6FEE1-B3F6-EC07-B2D3-0BFCE6B66989}"/>
              </a:ext>
            </a:extLst>
          </p:cNvPr>
          <p:cNvSpPr/>
          <p:nvPr/>
        </p:nvSpPr>
        <p:spPr>
          <a:xfrm>
            <a:off x="11483764" y="2361961"/>
            <a:ext cx="59659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B6797326-6FE5-38FA-4D4E-B2119C3FB6E5}"/>
              </a:ext>
            </a:extLst>
          </p:cNvPr>
          <p:cNvSpPr/>
          <p:nvPr/>
        </p:nvSpPr>
        <p:spPr>
          <a:xfrm>
            <a:off x="10414917" y="4348662"/>
            <a:ext cx="1472283" cy="23796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FFC47C89-ED9F-9EEF-8E26-17C1AC683974}"/>
              </a:ext>
            </a:extLst>
          </p:cNvPr>
          <p:cNvCxnSpPr>
            <a:cxnSpLocks/>
            <a:endCxn id="17" idx="1"/>
          </p:cNvCxnSpPr>
          <p:nvPr/>
        </p:nvCxnSpPr>
        <p:spPr>
          <a:xfrm>
            <a:off x="3200401" y="2614864"/>
            <a:ext cx="7214516" cy="18527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08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64D6B6-0297-E704-DAC5-4E050E6D5249}"/>
              </a:ext>
            </a:extLst>
          </p:cNvPr>
          <p:cNvPicPr>
            <a:picLocks noChangeAspect="1"/>
          </p:cNvPicPr>
          <p:nvPr/>
        </p:nvPicPr>
        <p:blipFill>
          <a:blip r:embed="rId2"/>
          <a:srcRect t="36666" b="10630"/>
          <a:stretch/>
        </p:blipFill>
        <p:spPr>
          <a:xfrm>
            <a:off x="0" y="2514600"/>
            <a:ext cx="12192000" cy="3614442"/>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82560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Locate ‘Head of Accounting’ and Add Tile</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Scroll down to the “Head of Accounting” section and click Add Tile to include additional financial apps.</a:t>
            </a:r>
            <a:endParaRPr lang="en-AU" sz="2800" dirty="0">
              <a:latin typeface="+mj-lt"/>
            </a:endParaRPr>
          </a:p>
        </p:txBody>
      </p:sp>
      <p:sp>
        <p:nvSpPr>
          <p:cNvPr id="11" name="Rectangle: Rounded Corners 10">
            <a:extLst>
              <a:ext uri="{FF2B5EF4-FFF2-40B4-BE49-F238E27FC236}">
                <a16:creationId xmlns:a16="http://schemas.microsoft.com/office/drawing/2014/main" id="{A3C6FEE1-B3F6-EC07-B2D3-0BFCE6B66989}"/>
              </a:ext>
            </a:extLst>
          </p:cNvPr>
          <p:cNvSpPr/>
          <p:nvPr/>
        </p:nvSpPr>
        <p:spPr>
          <a:xfrm>
            <a:off x="9922040" y="3185031"/>
            <a:ext cx="68580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4191000" y="1828800"/>
            <a:ext cx="5638800" cy="13562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337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7A46AD-7B18-EAB7-76AB-664DCF68533E}"/>
              </a:ext>
            </a:extLst>
          </p:cNvPr>
          <p:cNvPicPr>
            <a:picLocks noChangeAspect="1"/>
          </p:cNvPicPr>
          <p:nvPr/>
        </p:nvPicPr>
        <p:blipFill>
          <a:blip r:embed="rId2"/>
          <a:srcRect t="8822" r="19375" b="6667"/>
          <a:stretch/>
        </p:blipFill>
        <p:spPr>
          <a:xfrm>
            <a:off x="2844178" y="1297318"/>
            <a:ext cx="9347821" cy="5511593"/>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Navigate to Financial Apps (GB FI)</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From the App Finder, click on GB FI on the left menu to access financial applications.</a:t>
            </a:r>
          </a:p>
        </p:txBody>
      </p:sp>
      <p:sp>
        <p:nvSpPr>
          <p:cNvPr id="11" name="Rectangle: Rounded Corners 10">
            <a:extLst>
              <a:ext uri="{FF2B5EF4-FFF2-40B4-BE49-F238E27FC236}">
                <a16:creationId xmlns:a16="http://schemas.microsoft.com/office/drawing/2014/main" id="{A3C6FEE1-B3F6-EC07-B2D3-0BFCE6B66989}"/>
              </a:ext>
            </a:extLst>
          </p:cNvPr>
          <p:cNvSpPr/>
          <p:nvPr/>
        </p:nvSpPr>
        <p:spPr>
          <a:xfrm>
            <a:off x="2923285" y="5314032"/>
            <a:ext cx="1702997"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1499177" y="1261223"/>
            <a:ext cx="1345001" cy="40528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338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AFEEEE-8D57-CE30-3991-C08FD7089553}"/>
              </a:ext>
            </a:extLst>
          </p:cNvPr>
          <p:cNvPicPr>
            <a:picLocks noChangeAspect="1"/>
          </p:cNvPicPr>
          <p:nvPr/>
        </p:nvPicPr>
        <p:blipFill>
          <a:blip r:embed="rId2"/>
          <a:srcRect t="8823" r="20000" b="5555"/>
          <a:stretch/>
        </p:blipFill>
        <p:spPr>
          <a:xfrm>
            <a:off x="1310545" y="1297504"/>
            <a:ext cx="9281255" cy="5587607"/>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84084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Add Display G/L Account Balances App</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Click the plus (+) icon next to Display G/L Account Balances to add it to your section.</a:t>
            </a:r>
          </a:p>
        </p:txBody>
      </p:sp>
      <p:sp>
        <p:nvSpPr>
          <p:cNvPr id="11" name="Rectangle: Rounded Corners 10">
            <a:extLst>
              <a:ext uri="{FF2B5EF4-FFF2-40B4-BE49-F238E27FC236}">
                <a16:creationId xmlns:a16="http://schemas.microsoft.com/office/drawing/2014/main" id="{A3C6FEE1-B3F6-EC07-B2D3-0BFCE6B66989}"/>
              </a:ext>
            </a:extLst>
          </p:cNvPr>
          <p:cNvSpPr/>
          <p:nvPr/>
        </p:nvSpPr>
        <p:spPr>
          <a:xfrm>
            <a:off x="6553200" y="5476272"/>
            <a:ext cx="6096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609600" y="1297319"/>
            <a:ext cx="5943600" cy="41789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403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6" name="object 6"/>
          <p:cNvSpPr txBox="1">
            <a:spLocks noGrp="1"/>
          </p:cNvSpPr>
          <p:nvPr>
            <p:ph type="title"/>
          </p:nvPr>
        </p:nvSpPr>
        <p:spPr>
          <a:xfrm>
            <a:off x="2910584" y="141224"/>
            <a:ext cx="8519415" cy="505267"/>
          </a:xfrm>
          <a:prstGeom prst="rect">
            <a:avLst/>
          </a:prstGeom>
        </p:spPr>
        <p:txBody>
          <a:bodyPr vert="horz" wrap="square" lIns="0" tIns="12700" rIns="0" bIns="0" rtlCol="0">
            <a:spAutoFit/>
          </a:bodyPr>
          <a:lstStyle/>
          <a:p>
            <a:pPr marL="12700">
              <a:lnSpc>
                <a:spcPct val="100000"/>
              </a:lnSpc>
              <a:spcBef>
                <a:spcPts val="100"/>
              </a:spcBef>
            </a:pPr>
            <a:r>
              <a:rPr lang="en-US" sz="3200" spc="-10" dirty="0">
                <a:solidFill>
                  <a:srgbClr val="FFFFFF"/>
                </a:solidFill>
              </a:rPr>
              <a:t>Starting the Procurement Process</a:t>
            </a:r>
            <a:endParaRPr sz="3200" dirty="0"/>
          </a:p>
        </p:txBody>
      </p:sp>
      <p:sp>
        <p:nvSpPr>
          <p:cNvPr id="7" name="object 7"/>
          <p:cNvSpPr txBox="1"/>
          <p:nvPr/>
        </p:nvSpPr>
        <p:spPr>
          <a:xfrm>
            <a:off x="343611" y="959865"/>
            <a:ext cx="10847705" cy="4509440"/>
          </a:xfrm>
          <a:prstGeom prst="rect">
            <a:avLst/>
          </a:prstGeom>
        </p:spPr>
        <p:txBody>
          <a:bodyPr vert="horz" wrap="square" lIns="0" tIns="13335" rIns="0" bIns="0" rtlCol="0">
            <a:spAutoFit/>
          </a:bodyPr>
          <a:lstStyle/>
          <a:p>
            <a:pPr marL="469900" marR="405765" indent="-457834">
              <a:lnSpc>
                <a:spcPct val="150000"/>
              </a:lnSpc>
              <a:spcBef>
                <a:spcPts val="105"/>
              </a:spcBef>
              <a:buClr>
                <a:srgbClr val="CC0000"/>
              </a:buClr>
              <a:buSzPct val="94230"/>
              <a:buFont typeface="Wingdings"/>
              <a:buChar char=""/>
              <a:tabLst>
                <a:tab pos="469900" algn="l"/>
              </a:tabLst>
            </a:pPr>
            <a:r>
              <a:rPr lang="en-US" sz="2800" b="1" i="0" dirty="0">
                <a:solidFill>
                  <a:srgbClr val="0D0D0D"/>
                </a:solidFill>
                <a:effectLst/>
                <a:highlight>
                  <a:srgbClr val="FFFFFF"/>
                </a:highlight>
                <a:latin typeface="+mj-lt"/>
              </a:rPr>
              <a:t>Starting the Procurement – Case Study Example</a:t>
            </a:r>
          </a:p>
          <a:p>
            <a:pPr marL="469266" marR="405765" indent="-457200">
              <a:lnSpc>
                <a:spcPct val="150000"/>
              </a:lnSpc>
              <a:spcBef>
                <a:spcPts val="105"/>
              </a:spcBef>
              <a:buClr>
                <a:srgbClr val="CC0000"/>
              </a:buClr>
              <a:buSzPct val="94230"/>
              <a:buFont typeface="Arial" panose="020B0604020202020204" pitchFamily="34" charset="0"/>
              <a:buChar char="•"/>
              <a:tabLst>
                <a:tab pos="469900" algn="l"/>
              </a:tabLst>
            </a:pPr>
            <a:r>
              <a:rPr lang="en-US" sz="2800" b="1" dirty="0">
                <a:latin typeface="+mj-lt"/>
                <a:cs typeface="Arial"/>
              </a:rPr>
              <a:t>Initial Steps:</a:t>
            </a:r>
          </a:p>
          <a:p>
            <a:pPr marL="714375" marR="405765" lvl="2" indent="-457200">
              <a:lnSpc>
                <a:spcPct val="150000"/>
              </a:lnSpc>
              <a:spcBef>
                <a:spcPts val="105"/>
              </a:spcBef>
              <a:buClr>
                <a:srgbClr val="CC0000"/>
              </a:buClr>
              <a:buSzPct val="94230"/>
              <a:buFont typeface="Arial" panose="020B0604020202020204" pitchFamily="34" charset="0"/>
              <a:buChar char="•"/>
              <a:tabLst>
                <a:tab pos="893763" algn="l"/>
              </a:tabLst>
            </a:pPr>
            <a:r>
              <a:rPr lang="en-US" sz="2800" b="1" dirty="0">
                <a:latin typeface="+mj-lt"/>
                <a:cs typeface="Arial"/>
              </a:rPr>
              <a:t>Checking Stock: </a:t>
            </a:r>
            <a:r>
              <a:rPr lang="en-US" sz="2800" dirty="0">
                <a:latin typeface="+mj-lt"/>
                <a:cs typeface="Arial"/>
              </a:rPr>
              <a:t>Review the stock requirements for Deluxe Touring Bikes and identify the shortage using SAP S/4HANA's stock overview features.</a:t>
            </a:r>
          </a:p>
          <a:p>
            <a:pPr marL="714375" marR="405765" lvl="2" indent="-457200">
              <a:lnSpc>
                <a:spcPct val="150000"/>
              </a:lnSpc>
              <a:spcBef>
                <a:spcPts val="105"/>
              </a:spcBef>
              <a:buClr>
                <a:srgbClr val="CC0000"/>
              </a:buClr>
              <a:buSzPct val="94230"/>
              <a:buFont typeface="Arial" panose="020B0604020202020204" pitchFamily="34" charset="0"/>
              <a:buChar char="•"/>
              <a:tabLst>
                <a:tab pos="893763" algn="l"/>
              </a:tabLst>
            </a:pPr>
            <a:r>
              <a:rPr lang="en-US" sz="2800" b="1" dirty="0">
                <a:latin typeface="+mj-lt"/>
                <a:cs typeface="Arial"/>
              </a:rPr>
              <a:t>Realizing the Need for Procurement: </a:t>
            </a:r>
            <a:r>
              <a:rPr lang="en-US" sz="2800" dirty="0">
                <a:latin typeface="+mj-lt"/>
                <a:cs typeface="Arial"/>
              </a:rPr>
              <a:t>Based on the stock analysis, determine the need to order additional bikes to meet demand.</a:t>
            </a:r>
          </a:p>
        </p:txBody>
      </p:sp>
      <p:sp>
        <p:nvSpPr>
          <p:cNvPr id="9" name="object 9"/>
          <p:cNvSpPr txBox="1">
            <a:spLocks noGrp="1"/>
          </p:cNvSpPr>
          <p:nvPr>
            <p:ph type="ftr" sz="quarter" idx="5"/>
          </p:nvPr>
        </p:nvSpPr>
        <p:spPr>
          <a:prstGeom prst="rect">
            <a:avLst/>
          </a:prstGeom>
        </p:spPr>
        <p:txBody>
          <a:bodyPr vert="horz" wrap="square" lIns="0" tIns="12065" rIns="0" bIns="0" rtlCol="0">
            <a:spAutoFit/>
          </a:bodyPr>
          <a:lstStyle/>
          <a:p>
            <a:pPr marL="12700">
              <a:lnSpc>
                <a:spcPct val="100000"/>
              </a:lnSpc>
              <a:spcBef>
                <a:spcPts val="95"/>
              </a:spcBef>
            </a:pPr>
            <a:r>
              <a:rPr dirty="0"/>
              <a:t>Holmes</a:t>
            </a:r>
            <a:r>
              <a:rPr spc="-35" dirty="0"/>
              <a:t> </a:t>
            </a:r>
            <a:r>
              <a:rPr spc="-10" dirty="0"/>
              <a:t>Institute</a:t>
            </a:r>
          </a:p>
        </p:txBody>
      </p:sp>
    </p:spTree>
    <p:extLst>
      <p:ext uri="{BB962C8B-B14F-4D97-AF65-F5344CB8AC3E}">
        <p14:creationId xmlns:p14="http://schemas.microsoft.com/office/powerpoint/2010/main" val="3504459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63F636-14B1-744E-474C-F912FC42BC94}"/>
              </a:ext>
            </a:extLst>
          </p:cNvPr>
          <p:cNvPicPr>
            <a:picLocks noChangeAspect="1"/>
          </p:cNvPicPr>
          <p:nvPr/>
        </p:nvPicPr>
        <p:blipFill rotWithShape="1">
          <a:blip r:embed="rId2"/>
          <a:srcRect l="-1250" t="6424" r="70000" b="64202"/>
          <a:stretch/>
        </p:blipFill>
        <p:spPr>
          <a:xfrm>
            <a:off x="6096000" y="3201359"/>
            <a:ext cx="3810000" cy="2014488"/>
          </a:xfrm>
          <a:prstGeom prst="rect">
            <a:avLst/>
          </a:prstGeom>
        </p:spPr>
      </p:pic>
      <p:sp>
        <p:nvSpPr>
          <p:cNvPr id="11" name="Rectangle: Rounded Corners 10">
            <a:extLst>
              <a:ext uri="{FF2B5EF4-FFF2-40B4-BE49-F238E27FC236}">
                <a16:creationId xmlns:a16="http://schemas.microsoft.com/office/drawing/2014/main" id="{A3C6FEE1-B3F6-EC07-B2D3-0BFCE6B66989}"/>
              </a:ext>
            </a:extLst>
          </p:cNvPr>
          <p:cNvSpPr/>
          <p:nvPr/>
        </p:nvSpPr>
        <p:spPr>
          <a:xfrm>
            <a:off x="6553200" y="3903803"/>
            <a:ext cx="6096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87894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Return to Sales &amp; Distribution Space</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67185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Click the Back button to return to the Sales and Distribution space edit view.</a:t>
            </a:r>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1723643" y="1297319"/>
            <a:ext cx="4829557" cy="27588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859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1DE5C1-AEAB-8B1F-C305-EF9BF3D76BE4}"/>
              </a:ext>
            </a:extLst>
          </p:cNvPr>
          <p:cNvPicPr>
            <a:picLocks noChangeAspect="1"/>
          </p:cNvPicPr>
          <p:nvPr/>
        </p:nvPicPr>
        <p:blipFill>
          <a:blip r:embed="rId2"/>
          <a:srcRect t="8822" b="7778"/>
          <a:stretch/>
        </p:blipFill>
        <p:spPr>
          <a:xfrm>
            <a:off x="152400" y="1301468"/>
            <a:ext cx="11887200" cy="5576585"/>
          </a:xfrm>
          <a:prstGeom prst="rect">
            <a:avLst/>
          </a:prstGeom>
        </p:spPr>
      </p:pic>
      <p:sp>
        <p:nvSpPr>
          <p:cNvPr id="11" name="Rectangle: Rounded Corners 10">
            <a:extLst>
              <a:ext uri="{FF2B5EF4-FFF2-40B4-BE49-F238E27FC236}">
                <a16:creationId xmlns:a16="http://schemas.microsoft.com/office/drawing/2014/main" id="{A3C6FEE1-B3F6-EC07-B2D3-0BFCE6B66989}"/>
              </a:ext>
            </a:extLst>
          </p:cNvPr>
          <p:cNvSpPr/>
          <p:nvPr/>
        </p:nvSpPr>
        <p:spPr>
          <a:xfrm>
            <a:off x="11425989" y="6591285"/>
            <a:ext cx="457200" cy="3077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Exit Edit Mode and Save Changes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67185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Once returned, click Close to exit the edit mode and save changes.</a:t>
            </a:r>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1414832" y="1278711"/>
            <a:ext cx="10011157" cy="53125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901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C73C2E-CAB2-49DA-B0C3-C34AE8E9803D}"/>
              </a:ext>
            </a:extLst>
          </p:cNvPr>
          <p:cNvPicPr>
            <a:picLocks noChangeAspect="1"/>
          </p:cNvPicPr>
          <p:nvPr/>
        </p:nvPicPr>
        <p:blipFill>
          <a:blip r:embed="rId2"/>
          <a:srcRect t="8822" b="17778"/>
          <a:stretch/>
        </p:blipFill>
        <p:spPr>
          <a:xfrm>
            <a:off x="0" y="1828237"/>
            <a:ext cx="12192000" cy="5033774"/>
          </a:xfrm>
          <a:prstGeom prst="rect">
            <a:avLst/>
          </a:prstGeom>
        </p:spPr>
      </p:pic>
      <p:sp>
        <p:nvSpPr>
          <p:cNvPr id="11" name="Rectangle: Rounded Corners 10">
            <a:extLst>
              <a:ext uri="{FF2B5EF4-FFF2-40B4-BE49-F238E27FC236}">
                <a16:creationId xmlns:a16="http://schemas.microsoft.com/office/drawing/2014/main" id="{A3C6FEE1-B3F6-EC07-B2D3-0BFCE6B66989}"/>
              </a:ext>
            </a:extLst>
          </p:cNvPr>
          <p:cNvSpPr/>
          <p:nvPr/>
        </p:nvSpPr>
        <p:spPr>
          <a:xfrm>
            <a:off x="5562600" y="4517858"/>
            <a:ext cx="1600200" cy="167639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9475248"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Verify App Addition under Head of Accounting</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89888"/>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The “Display G/L Account Balances” tile is now visible under the “Head of Accounting” role.</a:t>
            </a:r>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3276600" y="1758064"/>
            <a:ext cx="2441955" cy="27597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846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1AD993-1E84-E036-F60F-482DF476EC81}"/>
              </a:ext>
            </a:extLst>
          </p:cNvPr>
          <p:cNvPicPr>
            <a:picLocks noChangeAspect="1"/>
          </p:cNvPicPr>
          <p:nvPr/>
        </p:nvPicPr>
        <p:blipFill rotWithShape="1">
          <a:blip r:embed="rId2"/>
          <a:srcRect l="1575" t="7778" r="1575" b="7778"/>
          <a:stretch/>
        </p:blipFill>
        <p:spPr>
          <a:xfrm>
            <a:off x="990600" y="1345774"/>
            <a:ext cx="11201400" cy="5493716"/>
          </a:xfrm>
          <a:prstGeom prst="rect">
            <a:avLst/>
          </a:prstGeom>
        </p:spPr>
      </p:pic>
      <p:sp>
        <p:nvSpPr>
          <p:cNvPr id="11" name="Rectangle: Rounded Corners 10">
            <a:extLst>
              <a:ext uri="{FF2B5EF4-FFF2-40B4-BE49-F238E27FC236}">
                <a16:creationId xmlns:a16="http://schemas.microsoft.com/office/drawing/2014/main" id="{A3C6FEE1-B3F6-EC07-B2D3-0BFCE6B66989}"/>
              </a:ext>
            </a:extLst>
          </p:cNvPr>
          <p:cNvSpPr/>
          <p:nvPr/>
        </p:nvSpPr>
        <p:spPr>
          <a:xfrm>
            <a:off x="4891944" y="4142678"/>
            <a:ext cx="1356455" cy="126752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90180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Launch Display G/L Account Balances App</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67185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Click on the new Display G/L Account Balances tile to open the application.</a:t>
            </a:r>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1723643" y="1219200"/>
            <a:ext cx="3153157" cy="2895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672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E15C78-8C8E-6949-0B61-A92659094E59}"/>
              </a:ext>
            </a:extLst>
          </p:cNvPr>
          <p:cNvPicPr>
            <a:picLocks noChangeAspect="1"/>
          </p:cNvPicPr>
          <p:nvPr/>
        </p:nvPicPr>
        <p:blipFill>
          <a:blip r:embed="rId2"/>
          <a:srcRect t="8822" b="30000"/>
          <a:stretch/>
        </p:blipFill>
        <p:spPr>
          <a:xfrm>
            <a:off x="0" y="2133600"/>
            <a:ext cx="12192000" cy="41955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90942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Enter Ledger and Company Code Details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Enter the specified data fields — including Company Code as US00 and Ledger as 0L — to retrieve account balance information.</a:t>
            </a:r>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1981200" y="2047139"/>
            <a:ext cx="533400" cy="16104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42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DECBE1-21A9-E3E9-B5D1-2647E13A27A5}"/>
              </a:ext>
            </a:extLst>
          </p:cNvPr>
          <p:cNvPicPr>
            <a:picLocks noChangeAspect="1"/>
          </p:cNvPicPr>
          <p:nvPr/>
        </p:nvPicPr>
        <p:blipFill>
          <a:blip r:embed="rId2"/>
          <a:srcRect t="9435" b="28890"/>
          <a:stretch/>
        </p:blipFill>
        <p:spPr>
          <a:xfrm>
            <a:off x="0" y="1787561"/>
            <a:ext cx="12192000" cy="4229673"/>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84084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Search options in the G/L Account</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36131"/>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i="0" dirty="0">
                <a:solidFill>
                  <a:srgbClr val="0D0D0D"/>
                </a:solidFill>
                <a:effectLst/>
                <a:latin typeface="+mj-lt"/>
              </a:rPr>
              <a:t>Click the search icon beside the G/L Account field to open a list of available accounts.</a:t>
            </a:r>
            <a:endParaRPr lang="en-US" sz="2800" i="0" dirty="0">
              <a:solidFill>
                <a:srgbClr val="0D0D0D"/>
              </a:solidFill>
              <a:effectLst/>
              <a:latin typeface="+mj-lt"/>
            </a:endParaRPr>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2133600" y="1297319"/>
            <a:ext cx="3505200" cy="22840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792E4349-174C-DC67-4D87-B8C012833E97}"/>
              </a:ext>
            </a:extLst>
          </p:cNvPr>
          <p:cNvSpPr/>
          <p:nvPr/>
        </p:nvSpPr>
        <p:spPr>
          <a:xfrm>
            <a:off x="5626768" y="3545304"/>
            <a:ext cx="3048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75488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514600" y="112734"/>
            <a:ext cx="105420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Type Goods in the Search field and then Press GO</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597961"/>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i="0" dirty="0">
                <a:solidFill>
                  <a:srgbClr val="0D0D0D"/>
                </a:solidFill>
                <a:effectLst/>
                <a:latin typeface="+mj-lt"/>
              </a:rPr>
              <a:t>Enter the keyword "Goods" in the search bar to filter the list of G/L accounts related to inventory and materials.</a:t>
            </a:r>
          </a:p>
        </p:txBody>
      </p:sp>
      <p:pic>
        <p:nvPicPr>
          <p:cNvPr id="9" name="Picture 8">
            <a:extLst>
              <a:ext uri="{FF2B5EF4-FFF2-40B4-BE49-F238E27FC236}">
                <a16:creationId xmlns:a16="http://schemas.microsoft.com/office/drawing/2014/main" id="{E9715720-CBDE-5D70-0EE7-800685AE561F}"/>
              </a:ext>
            </a:extLst>
          </p:cNvPr>
          <p:cNvPicPr>
            <a:picLocks noChangeAspect="1"/>
          </p:cNvPicPr>
          <p:nvPr/>
        </p:nvPicPr>
        <p:blipFill rotWithShape="1">
          <a:blip r:embed="rId4"/>
          <a:srcRect l="18750" t="20080" r="18750" b="10630"/>
          <a:stretch/>
        </p:blipFill>
        <p:spPr>
          <a:xfrm>
            <a:off x="3581400" y="1787561"/>
            <a:ext cx="7620000" cy="4751989"/>
          </a:xfrm>
          <a:prstGeom prst="rect">
            <a:avLst/>
          </a:prstGeom>
        </p:spPr>
      </p:pic>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1723643" y="1219200"/>
            <a:ext cx="2010157" cy="1143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E9C404-90C7-7C45-D18B-C40C11C8A9AD}"/>
              </a:ext>
            </a:extLst>
          </p:cNvPr>
          <p:cNvCxnSpPr>
            <a:cxnSpLocks/>
          </p:cNvCxnSpPr>
          <p:nvPr/>
        </p:nvCxnSpPr>
        <p:spPr>
          <a:xfrm>
            <a:off x="6386321" y="1228523"/>
            <a:ext cx="3367279" cy="12860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720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8E5E27-91F2-2A97-067B-01D35FC0EE8B}"/>
              </a:ext>
            </a:extLst>
          </p:cNvPr>
          <p:cNvPicPr>
            <a:picLocks noChangeAspect="1"/>
          </p:cNvPicPr>
          <p:nvPr/>
        </p:nvPicPr>
        <p:blipFill rotWithShape="1">
          <a:blip r:embed="rId2"/>
          <a:srcRect l="18750" t="18917" r="18750" b="8889"/>
          <a:stretch/>
        </p:blipFill>
        <p:spPr>
          <a:xfrm>
            <a:off x="3733800" y="1366368"/>
            <a:ext cx="8458200" cy="5495700"/>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1110000 and Click on OK</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i="0" dirty="0">
                <a:solidFill>
                  <a:srgbClr val="0D0D0D"/>
                </a:solidFill>
                <a:effectLst/>
                <a:latin typeface="+mj-lt"/>
              </a:rPr>
              <a:t>Select the G/L account 1110000 for "Finished goods (inventories)" and confirm by clicking OK.</a:t>
            </a:r>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1723643" y="1219200"/>
            <a:ext cx="2010157" cy="1143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E9C404-90C7-7C45-D18B-C40C11C8A9AD}"/>
              </a:ext>
            </a:extLst>
          </p:cNvPr>
          <p:cNvCxnSpPr>
            <a:cxnSpLocks/>
          </p:cNvCxnSpPr>
          <p:nvPr/>
        </p:nvCxnSpPr>
        <p:spPr>
          <a:xfrm>
            <a:off x="6386321" y="1228523"/>
            <a:ext cx="3367279" cy="12860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930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13564A-3604-B465-E2C9-35EC1B2558A4}"/>
              </a:ext>
            </a:extLst>
          </p:cNvPr>
          <p:cNvPicPr>
            <a:picLocks noChangeAspect="1"/>
          </p:cNvPicPr>
          <p:nvPr/>
        </p:nvPicPr>
        <p:blipFill>
          <a:blip r:embed="rId2"/>
          <a:srcRect t="9159" b="28889"/>
          <a:stretch/>
        </p:blipFill>
        <p:spPr>
          <a:xfrm>
            <a:off x="0" y="1644442"/>
            <a:ext cx="12192000" cy="4248637"/>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Type Current Year and Click GO</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556827"/>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solidFill>
                  <a:srgbClr val="0D0D0D"/>
                </a:solidFill>
                <a:latin typeface="+mj-lt"/>
              </a:rPr>
              <a:t>Enter the current fiscal year (e.g., 2024) and click GO to display account balances for the selected G/L account.</a:t>
            </a:r>
            <a:endParaRPr lang="en-US" sz="2800" b="1" i="0" dirty="0">
              <a:solidFill>
                <a:srgbClr val="0D0D0D"/>
              </a:solidFill>
              <a:effectLst/>
              <a:latin typeface="+mj-lt"/>
            </a:endParaRPr>
          </a:p>
        </p:txBody>
      </p:sp>
      <p:cxnSp>
        <p:nvCxnSpPr>
          <p:cNvPr id="19" name="Straight Arrow Connector 18">
            <a:extLst>
              <a:ext uri="{FF2B5EF4-FFF2-40B4-BE49-F238E27FC236}">
                <a16:creationId xmlns:a16="http://schemas.microsoft.com/office/drawing/2014/main" id="{FFC47C89-ED9F-9EEF-8E26-17C1AC683974}"/>
              </a:ext>
            </a:extLst>
          </p:cNvPr>
          <p:cNvCxnSpPr>
            <a:cxnSpLocks/>
          </p:cNvCxnSpPr>
          <p:nvPr/>
        </p:nvCxnSpPr>
        <p:spPr>
          <a:xfrm>
            <a:off x="3733800" y="1297319"/>
            <a:ext cx="2438400" cy="19030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E9C404-90C7-7C45-D18B-C40C11C8A9AD}"/>
              </a:ext>
            </a:extLst>
          </p:cNvPr>
          <p:cNvCxnSpPr>
            <a:cxnSpLocks/>
          </p:cNvCxnSpPr>
          <p:nvPr/>
        </p:nvCxnSpPr>
        <p:spPr>
          <a:xfrm>
            <a:off x="8039100" y="1245986"/>
            <a:ext cx="1617725" cy="14161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3A84EE7B-1397-F80B-0507-E116A93BA145}"/>
              </a:ext>
            </a:extLst>
          </p:cNvPr>
          <p:cNvSpPr/>
          <p:nvPr/>
        </p:nvSpPr>
        <p:spPr>
          <a:xfrm>
            <a:off x="9607705" y="2754351"/>
            <a:ext cx="38100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65876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CA2FBF-AA93-B265-203A-28A21C7D7E34}"/>
              </a:ext>
            </a:extLst>
          </p:cNvPr>
          <p:cNvPicPr>
            <a:picLocks noChangeAspect="1"/>
          </p:cNvPicPr>
          <p:nvPr/>
        </p:nvPicPr>
        <p:blipFill>
          <a:blip r:embed="rId2"/>
          <a:srcRect t="9436" b="10629"/>
          <a:stretch/>
        </p:blipFill>
        <p:spPr>
          <a:xfrm>
            <a:off x="529389" y="1871872"/>
            <a:ext cx="11133221" cy="5005855"/>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94752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Check if the $7000 goods receipt is recorded</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solidFill>
                  <a:srgbClr val="0D0D0D"/>
                </a:solidFill>
                <a:latin typeface="+mj-lt"/>
              </a:rPr>
              <a:t>Verify if the debit entry for $7000 appears under the correct period, reflecting the value of received bikes.</a:t>
            </a:r>
            <a:endParaRPr lang="en-US" sz="2800" b="1" i="0" dirty="0">
              <a:solidFill>
                <a:srgbClr val="0D0D0D"/>
              </a:solidFill>
              <a:effectLst/>
              <a:latin typeface="+mj-lt"/>
            </a:endParaRPr>
          </a:p>
        </p:txBody>
      </p:sp>
      <p:cxnSp>
        <p:nvCxnSpPr>
          <p:cNvPr id="8" name="Straight Arrow Connector 7">
            <a:extLst>
              <a:ext uri="{FF2B5EF4-FFF2-40B4-BE49-F238E27FC236}">
                <a16:creationId xmlns:a16="http://schemas.microsoft.com/office/drawing/2014/main" id="{F21993B9-567C-F79F-B09A-35E9FBB52BF1}"/>
              </a:ext>
            </a:extLst>
          </p:cNvPr>
          <p:cNvCxnSpPr>
            <a:cxnSpLocks/>
          </p:cNvCxnSpPr>
          <p:nvPr/>
        </p:nvCxnSpPr>
        <p:spPr>
          <a:xfrm>
            <a:off x="1143000" y="1907967"/>
            <a:ext cx="1295400" cy="40356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1EE4A22-7819-4206-2199-5C502698478F}"/>
              </a:ext>
            </a:extLst>
          </p:cNvPr>
          <p:cNvSpPr/>
          <p:nvPr/>
        </p:nvSpPr>
        <p:spPr>
          <a:xfrm>
            <a:off x="1066800" y="6200272"/>
            <a:ext cx="3910263" cy="17646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0043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6" name="object 6"/>
          <p:cNvSpPr txBox="1">
            <a:spLocks noGrp="1"/>
          </p:cNvSpPr>
          <p:nvPr>
            <p:ph type="title"/>
          </p:nvPr>
        </p:nvSpPr>
        <p:spPr>
          <a:xfrm>
            <a:off x="2910584" y="141224"/>
            <a:ext cx="8519415" cy="505267"/>
          </a:xfrm>
          <a:prstGeom prst="rect">
            <a:avLst/>
          </a:prstGeom>
        </p:spPr>
        <p:txBody>
          <a:bodyPr vert="horz" wrap="square" lIns="0" tIns="12700" rIns="0" bIns="0" rtlCol="0">
            <a:spAutoFit/>
          </a:bodyPr>
          <a:lstStyle/>
          <a:p>
            <a:pPr marL="12700">
              <a:lnSpc>
                <a:spcPct val="100000"/>
              </a:lnSpc>
              <a:spcBef>
                <a:spcPts val="100"/>
              </a:spcBef>
            </a:pPr>
            <a:r>
              <a:rPr lang="en-US" sz="3200" spc="-10" dirty="0">
                <a:solidFill>
                  <a:srgbClr val="FFFFFF"/>
                </a:solidFill>
              </a:rPr>
              <a:t>Starting the Procurement Process</a:t>
            </a:r>
            <a:endParaRPr sz="3200" dirty="0"/>
          </a:p>
        </p:txBody>
      </p:sp>
      <p:sp>
        <p:nvSpPr>
          <p:cNvPr id="7" name="object 7"/>
          <p:cNvSpPr txBox="1"/>
          <p:nvPr/>
        </p:nvSpPr>
        <p:spPr>
          <a:xfrm>
            <a:off x="343611" y="959865"/>
            <a:ext cx="10847705" cy="5153014"/>
          </a:xfrm>
          <a:prstGeom prst="rect">
            <a:avLst/>
          </a:prstGeom>
        </p:spPr>
        <p:txBody>
          <a:bodyPr vert="horz" wrap="square" lIns="0" tIns="13335" rIns="0" bIns="0" rtlCol="0">
            <a:spAutoFit/>
          </a:bodyPr>
          <a:lstStyle/>
          <a:p>
            <a:pPr marL="469900" marR="405765" indent="-457834">
              <a:lnSpc>
                <a:spcPct val="150000"/>
              </a:lnSpc>
              <a:spcBef>
                <a:spcPts val="105"/>
              </a:spcBef>
              <a:buClr>
                <a:srgbClr val="CC0000"/>
              </a:buClr>
              <a:buSzPct val="94230"/>
              <a:buFont typeface="Wingdings"/>
              <a:buChar char=""/>
              <a:tabLst>
                <a:tab pos="469900" algn="l"/>
              </a:tabLst>
            </a:pPr>
            <a:r>
              <a:rPr lang="en-US" sz="2800" b="1" i="0" dirty="0">
                <a:solidFill>
                  <a:srgbClr val="0D0D0D"/>
                </a:solidFill>
                <a:effectLst/>
                <a:highlight>
                  <a:srgbClr val="FFFFFF"/>
                </a:highlight>
                <a:latin typeface="+mj-lt"/>
              </a:rPr>
              <a:t>Creating a Purchase Order:</a:t>
            </a:r>
          </a:p>
          <a:p>
            <a:pPr marL="714375" marR="405765" lvl="1" indent="-457200">
              <a:lnSpc>
                <a:spcPct val="150000"/>
              </a:lnSpc>
              <a:spcBef>
                <a:spcPts val="105"/>
              </a:spcBef>
              <a:buClr>
                <a:srgbClr val="CC0000"/>
              </a:buClr>
              <a:buSzPct val="94230"/>
              <a:buFont typeface="Wingdings"/>
              <a:buChar char=""/>
              <a:tabLst>
                <a:tab pos="714375" algn="l"/>
              </a:tabLst>
            </a:pPr>
            <a:r>
              <a:rPr lang="en-US" sz="2800" b="1" i="0" dirty="0">
                <a:solidFill>
                  <a:srgbClr val="0D0D0D"/>
                </a:solidFill>
                <a:effectLst/>
                <a:highlight>
                  <a:srgbClr val="FFFFFF"/>
                </a:highlight>
                <a:latin typeface="+mj-lt"/>
              </a:rPr>
              <a:t>Order Details: </a:t>
            </a:r>
            <a:r>
              <a:rPr lang="en-US" sz="2800" i="0" dirty="0">
                <a:solidFill>
                  <a:srgbClr val="0D0D0D"/>
                </a:solidFill>
                <a:effectLst/>
                <a:highlight>
                  <a:srgbClr val="FFFFFF"/>
                </a:highlight>
                <a:latin typeface="+mj-lt"/>
              </a:rPr>
              <a:t>Generate a Purchase Order for 5 Deluxe Touring Bikes from the vendor Olympic Protective Gear, detailing quantities, pricing, and delivery expectations.</a:t>
            </a:r>
          </a:p>
          <a:p>
            <a:pPr marL="714375" marR="405765" indent="-441325">
              <a:lnSpc>
                <a:spcPct val="150000"/>
              </a:lnSpc>
              <a:spcBef>
                <a:spcPts val="105"/>
              </a:spcBef>
              <a:buClr>
                <a:srgbClr val="CC0000"/>
              </a:buClr>
              <a:buSzPct val="94230"/>
              <a:buFont typeface="Wingdings"/>
              <a:buChar char=""/>
              <a:tabLst>
                <a:tab pos="714375" algn="l"/>
              </a:tabLst>
            </a:pPr>
            <a:r>
              <a:rPr lang="en-US" sz="2800" b="1" i="0" dirty="0">
                <a:solidFill>
                  <a:srgbClr val="0D0D0D"/>
                </a:solidFill>
                <a:effectLst/>
                <a:highlight>
                  <a:srgbClr val="FFFFFF"/>
                </a:highlight>
                <a:latin typeface="+mj-lt"/>
              </a:rPr>
              <a:t>Vendor Interaction: </a:t>
            </a:r>
            <a:r>
              <a:rPr lang="en-US" sz="2800" i="0" dirty="0">
                <a:solidFill>
                  <a:srgbClr val="0D0D0D"/>
                </a:solidFill>
                <a:effectLst/>
                <a:highlight>
                  <a:srgbClr val="FFFFFF"/>
                </a:highlight>
                <a:latin typeface="+mj-lt"/>
              </a:rPr>
              <a:t>Submit the Purchase Order to the vendor, initiating the procurement process.</a:t>
            </a:r>
          </a:p>
          <a:p>
            <a:pPr marL="714375" marR="405765" indent="-441325">
              <a:lnSpc>
                <a:spcPct val="150000"/>
              </a:lnSpc>
              <a:spcBef>
                <a:spcPts val="105"/>
              </a:spcBef>
              <a:buClr>
                <a:srgbClr val="CC0000"/>
              </a:buClr>
              <a:buSzPct val="94230"/>
              <a:buFont typeface="Wingdings"/>
              <a:buChar char=""/>
              <a:tabLst>
                <a:tab pos="714375" algn="l"/>
              </a:tabLst>
            </a:pPr>
            <a:r>
              <a:rPr lang="en-US" sz="2800" b="1" i="0" dirty="0">
                <a:solidFill>
                  <a:srgbClr val="0D0D0D"/>
                </a:solidFill>
                <a:effectLst/>
                <a:highlight>
                  <a:srgbClr val="FFFFFF"/>
                </a:highlight>
                <a:latin typeface="+mj-lt"/>
              </a:rPr>
              <a:t>Order Tracking: </a:t>
            </a:r>
            <a:r>
              <a:rPr lang="en-US" sz="2800" i="0" dirty="0">
                <a:solidFill>
                  <a:srgbClr val="0D0D0D"/>
                </a:solidFill>
                <a:effectLst/>
                <a:highlight>
                  <a:srgbClr val="FFFFFF"/>
                </a:highlight>
                <a:latin typeface="+mj-lt"/>
              </a:rPr>
              <a:t>Monitor the order status and prepare for receiving the goods upon delivery.</a:t>
            </a:r>
            <a:endParaRPr lang="en-US" sz="2600" dirty="0">
              <a:latin typeface="+mj-lt"/>
              <a:cs typeface="Arial"/>
            </a:endParaRPr>
          </a:p>
        </p:txBody>
      </p:sp>
      <p:sp>
        <p:nvSpPr>
          <p:cNvPr id="9" name="object 9"/>
          <p:cNvSpPr txBox="1">
            <a:spLocks noGrp="1"/>
          </p:cNvSpPr>
          <p:nvPr>
            <p:ph type="ftr" sz="quarter" idx="5"/>
          </p:nvPr>
        </p:nvSpPr>
        <p:spPr>
          <a:prstGeom prst="rect">
            <a:avLst/>
          </a:prstGeom>
        </p:spPr>
        <p:txBody>
          <a:bodyPr vert="horz" wrap="square" lIns="0" tIns="12065" rIns="0" bIns="0" rtlCol="0">
            <a:spAutoFit/>
          </a:bodyPr>
          <a:lstStyle/>
          <a:p>
            <a:pPr marL="12700">
              <a:lnSpc>
                <a:spcPct val="100000"/>
              </a:lnSpc>
              <a:spcBef>
                <a:spcPts val="95"/>
              </a:spcBef>
            </a:pPr>
            <a:r>
              <a:rPr dirty="0"/>
              <a:t>Holmes</a:t>
            </a:r>
            <a:r>
              <a:rPr spc="-35" dirty="0"/>
              <a:t> </a:t>
            </a:r>
            <a:r>
              <a:rPr spc="-10" dirty="0"/>
              <a:t>Institute</a:t>
            </a:r>
          </a:p>
        </p:txBody>
      </p:sp>
    </p:spTree>
    <p:extLst>
      <p:ext uri="{BB962C8B-B14F-4D97-AF65-F5344CB8AC3E}">
        <p14:creationId xmlns:p14="http://schemas.microsoft.com/office/powerpoint/2010/main" val="462569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66D2F8-E1FC-3B7F-A510-FD44EAF6F9A7}"/>
              </a:ext>
            </a:extLst>
          </p:cNvPr>
          <p:cNvPicPr>
            <a:picLocks noChangeAspect="1"/>
          </p:cNvPicPr>
          <p:nvPr/>
        </p:nvPicPr>
        <p:blipFill>
          <a:blip r:embed="rId2"/>
          <a:srcRect t="9436" b="35555"/>
          <a:stretch/>
        </p:blipFill>
        <p:spPr>
          <a:xfrm>
            <a:off x="39650" y="2356568"/>
            <a:ext cx="12192000" cy="37724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Navigate to All My Apps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728958"/>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solidFill>
                  <a:srgbClr val="0D0D0D"/>
                </a:solidFill>
                <a:latin typeface="+mj-lt"/>
              </a:rPr>
              <a:t>Click on the dropdown and select All My Apps to return to the app finder and continue to the next task.</a:t>
            </a:r>
            <a:endParaRPr lang="en-US" sz="2800" b="1" i="0" dirty="0">
              <a:solidFill>
                <a:srgbClr val="0D0D0D"/>
              </a:solidFill>
              <a:effectLst/>
              <a:latin typeface="+mj-lt"/>
            </a:endParaRPr>
          </a:p>
        </p:txBody>
      </p:sp>
      <p:cxnSp>
        <p:nvCxnSpPr>
          <p:cNvPr id="10" name="Straight Arrow Connector 9">
            <a:extLst>
              <a:ext uri="{FF2B5EF4-FFF2-40B4-BE49-F238E27FC236}">
                <a16:creationId xmlns:a16="http://schemas.microsoft.com/office/drawing/2014/main" id="{D0F73A58-B5BD-3D1A-7CD6-534294B0BB52}"/>
              </a:ext>
            </a:extLst>
          </p:cNvPr>
          <p:cNvCxnSpPr>
            <a:cxnSpLocks/>
          </p:cNvCxnSpPr>
          <p:nvPr/>
        </p:nvCxnSpPr>
        <p:spPr>
          <a:xfrm>
            <a:off x="2286000" y="1110882"/>
            <a:ext cx="1016668" cy="1846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7C0AEA7-F63F-B7F1-0EC8-D13DEB765659}"/>
              </a:ext>
            </a:extLst>
          </p:cNvPr>
          <p:cNvSpPr/>
          <p:nvPr/>
        </p:nvSpPr>
        <p:spPr>
          <a:xfrm>
            <a:off x="3112168" y="3001786"/>
            <a:ext cx="38100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Rounded Corners 14">
            <a:extLst>
              <a:ext uri="{FF2B5EF4-FFF2-40B4-BE49-F238E27FC236}">
                <a16:creationId xmlns:a16="http://schemas.microsoft.com/office/drawing/2014/main" id="{9BE54FAC-AD8E-7352-C348-7B81F625D3E1}"/>
              </a:ext>
            </a:extLst>
          </p:cNvPr>
          <p:cNvSpPr/>
          <p:nvPr/>
        </p:nvSpPr>
        <p:spPr>
          <a:xfrm>
            <a:off x="2012905" y="4905647"/>
            <a:ext cx="886316" cy="42835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Arrow Connector 16">
            <a:extLst>
              <a:ext uri="{FF2B5EF4-FFF2-40B4-BE49-F238E27FC236}">
                <a16:creationId xmlns:a16="http://schemas.microsoft.com/office/drawing/2014/main" id="{7AFACAE0-BF1C-CD7F-2CB7-75252D6A1BAE}"/>
              </a:ext>
            </a:extLst>
          </p:cNvPr>
          <p:cNvCxnSpPr>
            <a:cxnSpLocks/>
          </p:cNvCxnSpPr>
          <p:nvPr/>
        </p:nvCxnSpPr>
        <p:spPr>
          <a:xfrm>
            <a:off x="1371600" y="1790131"/>
            <a:ext cx="1084463" cy="3115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322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8C715-B13F-00C1-80B5-E180F31E0A0B}"/>
              </a:ext>
            </a:extLst>
          </p:cNvPr>
          <p:cNvPicPr>
            <a:picLocks noChangeAspect="1"/>
          </p:cNvPicPr>
          <p:nvPr/>
        </p:nvPicPr>
        <p:blipFill>
          <a:blip r:embed="rId2"/>
          <a:srcRect t="17778" r="28750" b="6666"/>
          <a:stretch/>
        </p:blipFill>
        <p:spPr>
          <a:xfrm>
            <a:off x="2285999" y="1715530"/>
            <a:ext cx="8244745" cy="491791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Click on View Item in the app finder</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44205"/>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latin typeface="+mj-lt"/>
              </a:rPr>
              <a:t>Scroll down and click </a:t>
            </a:r>
            <a:r>
              <a:rPr lang="en-US" sz="2800" b="1" dirty="0">
                <a:latin typeface="+mj-lt"/>
              </a:rPr>
              <a:t>View them in the app finder</a:t>
            </a:r>
            <a:r>
              <a:rPr lang="en-US" sz="2800" dirty="0">
                <a:latin typeface="+mj-lt"/>
              </a:rPr>
              <a:t> to see additional hidden or custom apps</a:t>
            </a:r>
            <a:endParaRPr lang="en-US" sz="2800" dirty="0">
              <a:solidFill>
                <a:srgbClr val="0D0D0D"/>
              </a:solidFill>
              <a:latin typeface="+mj-lt"/>
            </a:endParaRPr>
          </a:p>
        </p:txBody>
      </p:sp>
      <p:cxnSp>
        <p:nvCxnSpPr>
          <p:cNvPr id="10" name="Straight Arrow Connector 9">
            <a:extLst>
              <a:ext uri="{FF2B5EF4-FFF2-40B4-BE49-F238E27FC236}">
                <a16:creationId xmlns:a16="http://schemas.microsoft.com/office/drawing/2014/main" id="{D0F73A58-B5BD-3D1A-7CD6-534294B0BB52}"/>
              </a:ext>
            </a:extLst>
          </p:cNvPr>
          <p:cNvCxnSpPr>
            <a:cxnSpLocks/>
          </p:cNvCxnSpPr>
          <p:nvPr/>
        </p:nvCxnSpPr>
        <p:spPr>
          <a:xfrm>
            <a:off x="2362200" y="1295400"/>
            <a:ext cx="2712713" cy="4833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BE54FAC-AD8E-7352-C348-7B81F625D3E1}"/>
              </a:ext>
            </a:extLst>
          </p:cNvPr>
          <p:cNvSpPr/>
          <p:nvPr/>
        </p:nvSpPr>
        <p:spPr>
          <a:xfrm>
            <a:off x="5074913" y="6145084"/>
            <a:ext cx="2224863"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86044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B43B1D-4612-084A-263E-E76CCE5AD856}"/>
              </a:ext>
            </a:extLst>
          </p:cNvPr>
          <p:cNvPicPr>
            <a:picLocks noChangeAspect="1"/>
          </p:cNvPicPr>
          <p:nvPr/>
        </p:nvPicPr>
        <p:blipFill>
          <a:blip r:embed="rId2"/>
          <a:srcRect t="8823" b="5555"/>
          <a:stretch/>
        </p:blipFill>
        <p:spPr>
          <a:xfrm>
            <a:off x="723900" y="2209800"/>
            <a:ext cx="10744200" cy="5174677"/>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909424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Search and Select Manage Journal Entries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33100"/>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b="1" dirty="0">
                <a:solidFill>
                  <a:srgbClr val="0D0D0D"/>
                </a:solidFill>
                <a:latin typeface="+mj-lt"/>
              </a:rPr>
              <a:t>Search for "Journal" and select Manage Journal Entries to proceed with reviewing or editing financial records.</a:t>
            </a:r>
            <a:endParaRPr lang="en-US" sz="2800" dirty="0">
              <a:solidFill>
                <a:srgbClr val="0D0D0D"/>
              </a:solidFill>
              <a:latin typeface="+mj-lt"/>
            </a:endParaRPr>
          </a:p>
        </p:txBody>
      </p:sp>
      <p:cxnSp>
        <p:nvCxnSpPr>
          <p:cNvPr id="10" name="Straight Arrow Connector 9">
            <a:extLst>
              <a:ext uri="{FF2B5EF4-FFF2-40B4-BE49-F238E27FC236}">
                <a16:creationId xmlns:a16="http://schemas.microsoft.com/office/drawing/2014/main" id="{D0F73A58-B5BD-3D1A-7CD6-534294B0BB52}"/>
              </a:ext>
            </a:extLst>
          </p:cNvPr>
          <p:cNvCxnSpPr>
            <a:cxnSpLocks/>
          </p:cNvCxnSpPr>
          <p:nvPr/>
        </p:nvCxnSpPr>
        <p:spPr>
          <a:xfrm>
            <a:off x="2923285" y="1866467"/>
            <a:ext cx="1191515" cy="1979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BE54FAC-AD8E-7352-C348-7B81F625D3E1}"/>
              </a:ext>
            </a:extLst>
          </p:cNvPr>
          <p:cNvSpPr/>
          <p:nvPr/>
        </p:nvSpPr>
        <p:spPr>
          <a:xfrm>
            <a:off x="3496807" y="3968462"/>
            <a:ext cx="2635289" cy="107242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43531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4A2FFC-1500-AAE6-9FAB-C248E76CE1DE}"/>
              </a:ext>
            </a:extLst>
          </p:cNvPr>
          <p:cNvPicPr>
            <a:picLocks noChangeAspect="1"/>
          </p:cNvPicPr>
          <p:nvPr/>
        </p:nvPicPr>
        <p:blipFill>
          <a:blip r:embed="rId2"/>
          <a:srcRect t="8822" b="37778"/>
          <a:stretch/>
        </p:blipFill>
        <p:spPr>
          <a:xfrm>
            <a:off x="4011" y="1786889"/>
            <a:ext cx="12192000" cy="366217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Enter Journal Search Parameters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76200" y="628163"/>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solidFill>
                  <a:srgbClr val="0D0D0D"/>
                </a:solidFill>
                <a:latin typeface="+mj-lt"/>
              </a:rPr>
              <a:t>Filter journal entries by specifying the entry date (e.g., March), company code (US00), ledger group (0L), and fiscal year (2024).</a:t>
            </a:r>
          </a:p>
        </p:txBody>
      </p:sp>
      <p:cxnSp>
        <p:nvCxnSpPr>
          <p:cNvPr id="10" name="Straight Arrow Connector 9">
            <a:extLst>
              <a:ext uri="{FF2B5EF4-FFF2-40B4-BE49-F238E27FC236}">
                <a16:creationId xmlns:a16="http://schemas.microsoft.com/office/drawing/2014/main" id="{D0F73A58-B5BD-3D1A-7CD6-534294B0BB52}"/>
              </a:ext>
            </a:extLst>
          </p:cNvPr>
          <p:cNvCxnSpPr>
            <a:cxnSpLocks/>
          </p:cNvCxnSpPr>
          <p:nvPr/>
        </p:nvCxnSpPr>
        <p:spPr>
          <a:xfrm>
            <a:off x="3429000" y="1143000"/>
            <a:ext cx="3428999" cy="1905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BE54FAC-AD8E-7352-C348-7B81F625D3E1}"/>
              </a:ext>
            </a:extLst>
          </p:cNvPr>
          <p:cNvSpPr/>
          <p:nvPr/>
        </p:nvSpPr>
        <p:spPr>
          <a:xfrm>
            <a:off x="6857999" y="3276601"/>
            <a:ext cx="1655825"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5560C724-877A-BEC8-8070-479D8CF9F30C}"/>
              </a:ext>
            </a:extLst>
          </p:cNvPr>
          <p:cNvSpPr/>
          <p:nvPr/>
        </p:nvSpPr>
        <p:spPr>
          <a:xfrm>
            <a:off x="10210800" y="3452877"/>
            <a:ext cx="838201" cy="1889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29510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3730F-C4B9-060B-2312-D67F3BB042F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A94843C-8DE5-26B5-0A83-667CC464C18A}"/>
              </a:ext>
            </a:extLst>
          </p:cNvPr>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a:extLst>
              <a:ext uri="{FF2B5EF4-FFF2-40B4-BE49-F238E27FC236}">
                <a16:creationId xmlns:a16="http://schemas.microsoft.com/office/drawing/2014/main" id="{17FC8FE5-1301-726A-F4F1-F25DEE901D1A}"/>
              </a:ext>
            </a:extLst>
          </p:cNvPr>
          <p:cNvGrpSpPr/>
          <p:nvPr/>
        </p:nvGrpSpPr>
        <p:grpSpPr>
          <a:xfrm>
            <a:off x="0" y="0"/>
            <a:ext cx="12192000" cy="649605"/>
            <a:chOff x="0" y="0"/>
            <a:chExt cx="12192000" cy="649605"/>
          </a:xfrm>
        </p:grpSpPr>
        <p:pic>
          <p:nvPicPr>
            <p:cNvPr id="4" name="object 4">
              <a:extLst>
                <a:ext uri="{FF2B5EF4-FFF2-40B4-BE49-F238E27FC236}">
                  <a16:creationId xmlns:a16="http://schemas.microsoft.com/office/drawing/2014/main" id="{F3B13D0E-FC45-C864-81AF-18EBF3500940}"/>
                </a:ext>
              </a:extLst>
            </p:cNvPr>
            <p:cNvPicPr/>
            <p:nvPr/>
          </p:nvPicPr>
          <p:blipFill>
            <a:blip r:embed="rId2" cstate="print"/>
            <a:stretch>
              <a:fillRect/>
            </a:stretch>
          </p:blipFill>
          <p:spPr>
            <a:xfrm>
              <a:off x="0" y="0"/>
              <a:ext cx="12192000" cy="649224"/>
            </a:xfrm>
            <a:prstGeom prst="rect">
              <a:avLst/>
            </a:prstGeom>
          </p:spPr>
        </p:pic>
        <p:pic>
          <p:nvPicPr>
            <p:cNvPr id="5" name="object 5">
              <a:extLst>
                <a:ext uri="{FF2B5EF4-FFF2-40B4-BE49-F238E27FC236}">
                  <a16:creationId xmlns:a16="http://schemas.microsoft.com/office/drawing/2014/main" id="{9F084946-5DC4-C602-59E8-8986DD99354B}"/>
                </a:ext>
              </a:extLst>
            </p:cNvPr>
            <p:cNvPicPr/>
            <p:nvPr/>
          </p:nvPicPr>
          <p:blipFill>
            <a:blip r:embed="rId3"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EB442DCC-09FC-ECBF-677F-E8A2BD2B52B1}"/>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Review Journal Entries Result</a:t>
            </a:r>
            <a:endParaRPr lang="en-US" sz="3200" dirty="0"/>
          </a:p>
        </p:txBody>
      </p:sp>
      <p:sp>
        <p:nvSpPr>
          <p:cNvPr id="16" name="TextBox 15">
            <a:extLst>
              <a:ext uri="{FF2B5EF4-FFF2-40B4-BE49-F238E27FC236}">
                <a16:creationId xmlns:a16="http://schemas.microsoft.com/office/drawing/2014/main" id="{DBEFC3BE-88D5-F913-643E-EC465CD655B5}"/>
              </a:ext>
            </a:extLst>
          </p:cNvPr>
          <p:cNvSpPr txBox="1"/>
          <p:nvPr/>
        </p:nvSpPr>
        <p:spPr>
          <a:xfrm>
            <a:off x="-76200" y="628163"/>
            <a:ext cx="11887200" cy="13181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solidFill>
                  <a:srgbClr val="0D0D0D"/>
                </a:solidFill>
                <a:latin typeface="+mj-lt"/>
              </a:rPr>
              <a:t>View all relevant journal entries that match the search criteria, including details like posting date and entry amount.</a:t>
            </a:r>
          </a:p>
        </p:txBody>
      </p:sp>
      <p:pic>
        <p:nvPicPr>
          <p:cNvPr id="6" name="Picture 5">
            <a:extLst>
              <a:ext uri="{FF2B5EF4-FFF2-40B4-BE49-F238E27FC236}">
                <a16:creationId xmlns:a16="http://schemas.microsoft.com/office/drawing/2014/main" id="{EBDE1151-811A-0B9F-45F4-33EB7B560A67}"/>
              </a:ext>
            </a:extLst>
          </p:cNvPr>
          <p:cNvPicPr>
            <a:picLocks noChangeAspect="1"/>
          </p:cNvPicPr>
          <p:nvPr/>
        </p:nvPicPr>
        <p:blipFill>
          <a:blip r:embed="rId4"/>
          <a:srcRect t="8822" b="37778"/>
          <a:stretch/>
        </p:blipFill>
        <p:spPr>
          <a:xfrm>
            <a:off x="35706" y="2133600"/>
            <a:ext cx="12192000" cy="3662174"/>
          </a:xfrm>
          <a:prstGeom prst="rect">
            <a:avLst/>
          </a:prstGeom>
        </p:spPr>
      </p:pic>
    </p:spTree>
    <p:extLst>
      <p:ext uri="{BB962C8B-B14F-4D97-AF65-F5344CB8AC3E}">
        <p14:creationId xmlns:p14="http://schemas.microsoft.com/office/powerpoint/2010/main" val="1789217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C832D339-0382-0B85-E22C-B50F6B557161}"/>
              </a:ext>
            </a:extLst>
          </p:cNvPr>
          <p:cNvSpPr txBox="1">
            <a:spLocks/>
          </p:cNvSpPr>
          <p:nvPr/>
        </p:nvSpPr>
        <p:spPr>
          <a:xfrm>
            <a:off x="2716752" y="114448"/>
            <a:ext cx="8865647" cy="505267"/>
          </a:xfrm>
          <a:prstGeom prst="rect">
            <a:avLst/>
          </a:prstGeom>
        </p:spPr>
        <p:txBody>
          <a:bodyPr vert="horz" wrap="square" lIns="0" tIns="12700" rIns="0" bIns="0" rtlCol="0">
            <a:spAutoFit/>
          </a:bodyPr>
          <a:lstStyle>
            <a:lvl1pPr>
              <a:defRPr sz="3600" b="1" i="0">
                <a:solidFill>
                  <a:srgbClr val="AE230D"/>
                </a:solidFill>
                <a:latin typeface="Arial"/>
                <a:ea typeface="+mj-ea"/>
                <a:cs typeface="Arial"/>
              </a:defRPr>
            </a:lvl1pPr>
          </a:lstStyle>
          <a:p>
            <a:pPr marL="12700">
              <a:spcBef>
                <a:spcPts val="100"/>
              </a:spcBef>
            </a:pPr>
            <a:r>
              <a:rPr lang="en-US" sz="3200" dirty="0">
                <a:solidFill>
                  <a:srgbClr val="FFFFFF"/>
                </a:solidFill>
              </a:rPr>
              <a:t>Summary of Work Completed So Far</a:t>
            </a:r>
            <a:endParaRPr lang="en-US" sz="3200" dirty="0"/>
          </a:p>
        </p:txBody>
      </p:sp>
      <p:sp>
        <p:nvSpPr>
          <p:cNvPr id="5" name="TextBox 4">
            <a:extLst>
              <a:ext uri="{FF2B5EF4-FFF2-40B4-BE49-F238E27FC236}">
                <a16:creationId xmlns:a16="http://schemas.microsoft.com/office/drawing/2014/main" id="{52548DB5-5BB7-7E40-0CD0-CA7A0D1674B7}"/>
              </a:ext>
            </a:extLst>
          </p:cNvPr>
          <p:cNvSpPr txBox="1"/>
          <p:nvPr/>
        </p:nvSpPr>
        <p:spPr>
          <a:xfrm>
            <a:off x="152400" y="1477248"/>
            <a:ext cx="11887200" cy="3903504"/>
          </a:xfrm>
          <a:prstGeom prst="rect">
            <a:avLst/>
          </a:prstGeom>
          <a:noFill/>
        </p:spPr>
        <p:txBody>
          <a:bodyPr wrap="square">
            <a:spAutoFit/>
          </a:bodyPr>
          <a:lstStyle/>
          <a:p>
            <a:pPr>
              <a:lnSpc>
                <a:spcPct val="150000"/>
              </a:lnSpc>
              <a:buNone/>
            </a:pPr>
            <a:r>
              <a:rPr lang="en-US" sz="2800" dirty="0">
                <a:latin typeface="+mj-lt"/>
              </a:rPr>
              <a:t>In this session, we successfully:</a:t>
            </a:r>
          </a:p>
          <a:p>
            <a:pPr marL="514350" indent="-514350">
              <a:lnSpc>
                <a:spcPct val="150000"/>
              </a:lnSpc>
              <a:buFont typeface="+mj-lt"/>
              <a:buAutoNum type="arabicPeriod"/>
            </a:pPr>
            <a:r>
              <a:rPr lang="en-US" sz="2800" b="1" dirty="0">
                <a:latin typeface="+mj-lt"/>
              </a:rPr>
              <a:t>Viewed G/L Account Balances</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Navigated to the </a:t>
            </a:r>
            <a:r>
              <a:rPr lang="en-US" sz="2800" i="1" dirty="0">
                <a:latin typeface="+mj-lt"/>
              </a:rPr>
              <a:t>G/L Account Balances</a:t>
            </a:r>
            <a:r>
              <a:rPr lang="en-US" sz="2800" dirty="0">
                <a:latin typeface="+mj-lt"/>
              </a:rPr>
              <a:t> app.</a:t>
            </a:r>
          </a:p>
          <a:p>
            <a:pPr marL="914400" lvl="1" indent="-457200">
              <a:lnSpc>
                <a:spcPct val="150000"/>
              </a:lnSpc>
              <a:buFont typeface="Arial" panose="020B0604020202020204" pitchFamily="34" charset="0"/>
              <a:buChar char="•"/>
            </a:pPr>
            <a:r>
              <a:rPr lang="en-US" sz="2800" dirty="0">
                <a:latin typeface="+mj-lt"/>
              </a:rPr>
              <a:t>Searched and selected </a:t>
            </a:r>
            <a:r>
              <a:rPr lang="en-US" sz="2800" i="1" dirty="0">
                <a:latin typeface="+mj-lt"/>
              </a:rPr>
              <a:t>Finished Goods (1110000)</a:t>
            </a:r>
            <a:r>
              <a:rPr lang="en-US" sz="2800" dirty="0">
                <a:latin typeface="+mj-lt"/>
              </a:rPr>
              <a:t>.</a:t>
            </a:r>
          </a:p>
          <a:p>
            <a:pPr marL="914400" lvl="1" indent="-457200">
              <a:lnSpc>
                <a:spcPct val="150000"/>
              </a:lnSpc>
              <a:buFont typeface="Arial" panose="020B0604020202020204" pitchFamily="34" charset="0"/>
              <a:buChar char="•"/>
            </a:pPr>
            <a:r>
              <a:rPr lang="en-US" sz="2800" dirty="0">
                <a:latin typeface="+mj-lt"/>
              </a:rPr>
              <a:t>Entered the fiscal year (</a:t>
            </a:r>
            <a:r>
              <a:rPr lang="en-US" sz="2800" i="1" dirty="0">
                <a:latin typeface="+mj-lt"/>
              </a:rPr>
              <a:t>e.g., 2024</a:t>
            </a:r>
            <a:r>
              <a:rPr lang="en-US" sz="2800" dirty="0">
                <a:latin typeface="+mj-lt"/>
              </a:rPr>
              <a:t>) and reviewed balances, including the $7000 entry.</a:t>
            </a:r>
          </a:p>
        </p:txBody>
      </p:sp>
    </p:spTree>
    <p:extLst>
      <p:ext uri="{BB962C8B-B14F-4D97-AF65-F5344CB8AC3E}">
        <p14:creationId xmlns:p14="http://schemas.microsoft.com/office/powerpoint/2010/main" val="351837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7386-A2BE-70A3-115C-6090DD7FC129}"/>
            </a:ext>
          </a:extLst>
        </p:cNvPr>
        <p:cNvGrpSpPr/>
        <p:nvPr/>
      </p:nvGrpSpPr>
      <p:grpSpPr>
        <a:xfrm>
          <a:off x="0" y="0"/>
          <a:ext cx="0" cy="0"/>
          <a:chOff x="0" y="0"/>
          <a:chExt cx="0" cy="0"/>
        </a:xfrm>
      </p:grpSpPr>
      <p:sp>
        <p:nvSpPr>
          <p:cNvPr id="4" name="object 6">
            <a:extLst>
              <a:ext uri="{FF2B5EF4-FFF2-40B4-BE49-F238E27FC236}">
                <a16:creationId xmlns:a16="http://schemas.microsoft.com/office/drawing/2014/main" id="{A5C07B73-9C4D-69C9-E8E1-8DBA9177C049}"/>
              </a:ext>
            </a:extLst>
          </p:cNvPr>
          <p:cNvSpPr txBox="1">
            <a:spLocks/>
          </p:cNvSpPr>
          <p:nvPr/>
        </p:nvSpPr>
        <p:spPr>
          <a:xfrm>
            <a:off x="2716752" y="114448"/>
            <a:ext cx="8865647" cy="505267"/>
          </a:xfrm>
          <a:prstGeom prst="rect">
            <a:avLst/>
          </a:prstGeom>
        </p:spPr>
        <p:txBody>
          <a:bodyPr vert="horz" wrap="square" lIns="0" tIns="12700" rIns="0" bIns="0" rtlCol="0">
            <a:spAutoFit/>
          </a:bodyPr>
          <a:lstStyle>
            <a:lvl1pPr>
              <a:defRPr sz="3600" b="1" i="0">
                <a:solidFill>
                  <a:srgbClr val="AE230D"/>
                </a:solidFill>
                <a:latin typeface="Arial"/>
                <a:ea typeface="+mj-ea"/>
                <a:cs typeface="Arial"/>
              </a:defRPr>
            </a:lvl1pPr>
          </a:lstStyle>
          <a:p>
            <a:pPr marL="12700">
              <a:spcBef>
                <a:spcPts val="100"/>
              </a:spcBef>
            </a:pPr>
            <a:r>
              <a:rPr lang="en-US" sz="3200" dirty="0">
                <a:solidFill>
                  <a:srgbClr val="FFFFFF"/>
                </a:solidFill>
              </a:rPr>
              <a:t>Summary of Work Completed So Far</a:t>
            </a:r>
            <a:endParaRPr lang="en-US" sz="3200" dirty="0"/>
          </a:p>
        </p:txBody>
      </p:sp>
      <p:sp>
        <p:nvSpPr>
          <p:cNvPr id="5" name="TextBox 4">
            <a:extLst>
              <a:ext uri="{FF2B5EF4-FFF2-40B4-BE49-F238E27FC236}">
                <a16:creationId xmlns:a16="http://schemas.microsoft.com/office/drawing/2014/main" id="{0C1A4CD5-2F66-15E7-0D87-D23842630E53}"/>
              </a:ext>
            </a:extLst>
          </p:cNvPr>
          <p:cNvSpPr txBox="1"/>
          <p:nvPr/>
        </p:nvSpPr>
        <p:spPr>
          <a:xfrm>
            <a:off x="152400" y="1477248"/>
            <a:ext cx="11887200" cy="2610843"/>
          </a:xfrm>
          <a:prstGeom prst="rect">
            <a:avLst/>
          </a:prstGeom>
          <a:noFill/>
        </p:spPr>
        <p:txBody>
          <a:bodyPr wrap="square">
            <a:spAutoFit/>
          </a:bodyPr>
          <a:lstStyle/>
          <a:p>
            <a:pPr marL="514350" indent="-514350">
              <a:lnSpc>
                <a:spcPct val="150000"/>
              </a:lnSpc>
              <a:buFont typeface="+mj-lt"/>
              <a:buAutoNum type="arabicPeriod" startAt="2"/>
            </a:pPr>
            <a:r>
              <a:rPr lang="en-US" sz="2800" b="1" dirty="0">
                <a:latin typeface="+mj-lt"/>
              </a:rPr>
              <a:t>Checked Journal Entries</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Opened the </a:t>
            </a:r>
            <a:r>
              <a:rPr lang="en-US" sz="2800" i="1" dirty="0">
                <a:latin typeface="+mj-lt"/>
              </a:rPr>
              <a:t>Manage Journal Entries</a:t>
            </a:r>
            <a:r>
              <a:rPr lang="en-US" sz="2800" dirty="0">
                <a:latin typeface="+mj-lt"/>
              </a:rPr>
              <a:t> app.</a:t>
            </a:r>
          </a:p>
          <a:p>
            <a:pPr marL="914400" lvl="1" indent="-457200">
              <a:lnSpc>
                <a:spcPct val="150000"/>
              </a:lnSpc>
              <a:buFont typeface="Arial" panose="020B0604020202020204" pitchFamily="34" charset="0"/>
              <a:buChar char="•"/>
            </a:pPr>
            <a:r>
              <a:rPr lang="en-US" sz="2800" dirty="0">
                <a:latin typeface="+mj-lt"/>
              </a:rPr>
              <a:t>Filtered by company code (</a:t>
            </a:r>
            <a:r>
              <a:rPr lang="en-US" sz="2800" i="1" dirty="0">
                <a:latin typeface="+mj-lt"/>
              </a:rPr>
              <a:t>US00</a:t>
            </a:r>
            <a:r>
              <a:rPr lang="en-US" sz="2800" dirty="0">
                <a:latin typeface="+mj-lt"/>
              </a:rPr>
              <a:t>), ledger (</a:t>
            </a:r>
            <a:r>
              <a:rPr lang="en-US" sz="2800" i="1" dirty="0">
                <a:latin typeface="+mj-lt"/>
              </a:rPr>
              <a:t>0L</a:t>
            </a:r>
            <a:r>
              <a:rPr lang="en-US" sz="2800" dirty="0">
                <a:latin typeface="+mj-lt"/>
              </a:rPr>
              <a:t>), and fiscal year (</a:t>
            </a:r>
            <a:r>
              <a:rPr lang="en-US" sz="2800" i="1" dirty="0">
                <a:latin typeface="+mj-lt"/>
              </a:rPr>
              <a:t>2024</a:t>
            </a:r>
            <a:r>
              <a:rPr lang="en-US" sz="2800" dirty="0">
                <a:latin typeface="+mj-lt"/>
              </a:rPr>
              <a:t>).</a:t>
            </a:r>
          </a:p>
          <a:p>
            <a:pPr marL="914400" lvl="1" indent="-457200">
              <a:lnSpc>
                <a:spcPct val="150000"/>
              </a:lnSpc>
              <a:buFont typeface="Arial" panose="020B0604020202020204" pitchFamily="34" charset="0"/>
              <a:buChar char="•"/>
            </a:pPr>
            <a:r>
              <a:rPr lang="en-US" sz="2800" dirty="0">
                <a:latin typeface="+mj-lt"/>
              </a:rPr>
              <a:t>Located related journal entries.</a:t>
            </a:r>
          </a:p>
        </p:txBody>
      </p:sp>
    </p:spTree>
    <p:extLst>
      <p:ext uri="{BB962C8B-B14F-4D97-AF65-F5344CB8AC3E}">
        <p14:creationId xmlns:p14="http://schemas.microsoft.com/office/powerpoint/2010/main" val="1689776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9DC84-D498-5050-BC56-96520B0169C2}"/>
            </a:ext>
          </a:extLst>
        </p:cNvPr>
        <p:cNvGrpSpPr/>
        <p:nvPr/>
      </p:nvGrpSpPr>
      <p:grpSpPr>
        <a:xfrm>
          <a:off x="0" y="0"/>
          <a:ext cx="0" cy="0"/>
          <a:chOff x="0" y="0"/>
          <a:chExt cx="0" cy="0"/>
        </a:xfrm>
      </p:grpSpPr>
      <p:sp>
        <p:nvSpPr>
          <p:cNvPr id="4" name="object 6">
            <a:extLst>
              <a:ext uri="{FF2B5EF4-FFF2-40B4-BE49-F238E27FC236}">
                <a16:creationId xmlns:a16="http://schemas.microsoft.com/office/drawing/2014/main" id="{6FA9DB9B-AFA4-E45A-8B5E-059C57A345A5}"/>
              </a:ext>
            </a:extLst>
          </p:cNvPr>
          <p:cNvSpPr txBox="1">
            <a:spLocks/>
          </p:cNvSpPr>
          <p:nvPr/>
        </p:nvSpPr>
        <p:spPr>
          <a:xfrm>
            <a:off x="2716752" y="114448"/>
            <a:ext cx="8865647" cy="505267"/>
          </a:xfrm>
          <a:prstGeom prst="rect">
            <a:avLst/>
          </a:prstGeom>
        </p:spPr>
        <p:txBody>
          <a:bodyPr vert="horz" wrap="square" lIns="0" tIns="12700" rIns="0" bIns="0" rtlCol="0">
            <a:spAutoFit/>
          </a:bodyPr>
          <a:lstStyle>
            <a:lvl1pPr>
              <a:defRPr sz="3600" b="1" i="0">
                <a:solidFill>
                  <a:srgbClr val="AE230D"/>
                </a:solidFill>
                <a:latin typeface="Arial"/>
                <a:ea typeface="+mj-ea"/>
                <a:cs typeface="Arial"/>
              </a:defRPr>
            </a:lvl1pPr>
          </a:lstStyle>
          <a:p>
            <a:pPr marL="12700">
              <a:spcBef>
                <a:spcPts val="100"/>
              </a:spcBef>
            </a:pPr>
            <a:r>
              <a:rPr lang="en-US" sz="3200" dirty="0">
                <a:solidFill>
                  <a:srgbClr val="FFFFFF"/>
                </a:solidFill>
              </a:rPr>
              <a:t>Summary of Work Completed So Far</a:t>
            </a:r>
            <a:endParaRPr lang="en-US" sz="3200" dirty="0"/>
          </a:p>
        </p:txBody>
      </p:sp>
      <p:sp>
        <p:nvSpPr>
          <p:cNvPr id="5" name="TextBox 4">
            <a:extLst>
              <a:ext uri="{FF2B5EF4-FFF2-40B4-BE49-F238E27FC236}">
                <a16:creationId xmlns:a16="http://schemas.microsoft.com/office/drawing/2014/main" id="{F93D5B9E-28E2-D136-3F26-592775C04D46}"/>
              </a:ext>
            </a:extLst>
          </p:cNvPr>
          <p:cNvSpPr txBox="1"/>
          <p:nvPr/>
        </p:nvSpPr>
        <p:spPr>
          <a:xfrm>
            <a:off x="152400" y="1477248"/>
            <a:ext cx="11887200" cy="1964512"/>
          </a:xfrm>
          <a:prstGeom prst="rect">
            <a:avLst/>
          </a:prstGeom>
          <a:noFill/>
        </p:spPr>
        <p:txBody>
          <a:bodyPr wrap="square">
            <a:spAutoFit/>
          </a:bodyPr>
          <a:lstStyle/>
          <a:p>
            <a:pPr>
              <a:lnSpc>
                <a:spcPct val="150000"/>
              </a:lnSpc>
              <a:buNone/>
            </a:pPr>
            <a:r>
              <a:rPr lang="en-US" sz="2800" b="1" dirty="0">
                <a:latin typeface="+mj-lt"/>
              </a:rPr>
              <a:t>Now You Can Log Off From SAP</a:t>
            </a:r>
          </a:p>
          <a:p>
            <a:pPr>
              <a:lnSpc>
                <a:spcPct val="150000"/>
              </a:lnSpc>
            </a:pPr>
            <a:r>
              <a:rPr lang="en-US" sz="2800" dirty="0">
                <a:latin typeface="+mj-lt"/>
              </a:rPr>
              <a:t>This ends the journal/balance-checking workflow. These steps are complete and do </a:t>
            </a:r>
            <a:r>
              <a:rPr lang="en-US" sz="2800" b="1" dirty="0">
                <a:latin typeface="+mj-lt"/>
              </a:rPr>
              <a:t>not need to be repeated</a:t>
            </a:r>
            <a:r>
              <a:rPr lang="en-US" sz="2800" dirty="0">
                <a:latin typeface="+mj-lt"/>
              </a:rPr>
              <a:t> in the next session.</a:t>
            </a:r>
          </a:p>
        </p:txBody>
      </p:sp>
    </p:spTree>
    <p:extLst>
      <p:ext uri="{BB962C8B-B14F-4D97-AF65-F5344CB8AC3E}">
        <p14:creationId xmlns:p14="http://schemas.microsoft.com/office/powerpoint/2010/main" val="3976925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EFC3C-B0F7-950D-417D-76E5AB476B87}"/>
            </a:ext>
          </a:extLst>
        </p:cNvPr>
        <p:cNvGrpSpPr/>
        <p:nvPr/>
      </p:nvGrpSpPr>
      <p:grpSpPr>
        <a:xfrm>
          <a:off x="0" y="0"/>
          <a:ext cx="0" cy="0"/>
          <a:chOff x="0" y="0"/>
          <a:chExt cx="0" cy="0"/>
        </a:xfrm>
      </p:grpSpPr>
      <p:sp>
        <p:nvSpPr>
          <p:cNvPr id="4" name="object 6">
            <a:extLst>
              <a:ext uri="{FF2B5EF4-FFF2-40B4-BE49-F238E27FC236}">
                <a16:creationId xmlns:a16="http://schemas.microsoft.com/office/drawing/2014/main" id="{349E7E92-4DF3-A85A-A668-33B38D70F02E}"/>
              </a:ext>
            </a:extLst>
          </p:cNvPr>
          <p:cNvSpPr txBox="1">
            <a:spLocks/>
          </p:cNvSpPr>
          <p:nvPr/>
        </p:nvSpPr>
        <p:spPr>
          <a:xfrm>
            <a:off x="2716752" y="114448"/>
            <a:ext cx="8865647" cy="505267"/>
          </a:xfrm>
          <a:prstGeom prst="rect">
            <a:avLst/>
          </a:prstGeom>
        </p:spPr>
        <p:txBody>
          <a:bodyPr vert="horz" wrap="square" lIns="0" tIns="12700" rIns="0" bIns="0" rtlCol="0">
            <a:spAutoFit/>
          </a:bodyPr>
          <a:lstStyle>
            <a:lvl1pPr>
              <a:defRPr sz="3600" b="1" i="0">
                <a:solidFill>
                  <a:srgbClr val="AE230D"/>
                </a:solidFill>
                <a:latin typeface="Arial"/>
                <a:ea typeface="+mj-ea"/>
                <a:cs typeface="Arial"/>
              </a:defRPr>
            </a:lvl1pPr>
          </a:lstStyle>
          <a:p>
            <a:pPr marL="12700">
              <a:spcBef>
                <a:spcPts val="100"/>
              </a:spcBef>
            </a:pPr>
            <a:r>
              <a:rPr lang="en-US" sz="3200" dirty="0">
                <a:solidFill>
                  <a:srgbClr val="FFFFFF"/>
                </a:solidFill>
              </a:rPr>
              <a:t>Log Off</a:t>
            </a:r>
            <a:endParaRPr lang="en-US" sz="3200" dirty="0"/>
          </a:p>
        </p:txBody>
      </p:sp>
      <p:sp>
        <p:nvSpPr>
          <p:cNvPr id="5" name="TextBox 4">
            <a:extLst>
              <a:ext uri="{FF2B5EF4-FFF2-40B4-BE49-F238E27FC236}">
                <a16:creationId xmlns:a16="http://schemas.microsoft.com/office/drawing/2014/main" id="{76A45348-F24F-93D0-3190-1D11F2A06D97}"/>
              </a:ext>
            </a:extLst>
          </p:cNvPr>
          <p:cNvSpPr txBox="1"/>
          <p:nvPr/>
        </p:nvSpPr>
        <p:spPr>
          <a:xfrm>
            <a:off x="152400" y="1477248"/>
            <a:ext cx="11887200" cy="1964512"/>
          </a:xfrm>
          <a:prstGeom prst="rect">
            <a:avLst/>
          </a:prstGeom>
          <a:noFill/>
        </p:spPr>
        <p:txBody>
          <a:bodyPr wrap="square">
            <a:spAutoFit/>
          </a:bodyPr>
          <a:lstStyle/>
          <a:p>
            <a:pPr>
              <a:lnSpc>
                <a:spcPct val="150000"/>
              </a:lnSpc>
              <a:buNone/>
            </a:pPr>
            <a:r>
              <a:rPr lang="en-US" sz="2800" b="1" dirty="0">
                <a:latin typeface="+mj-lt"/>
              </a:rPr>
              <a:t>Now You Can Log Off From SAP</a:t>
            </a:r>
          </a:p>
          <a:p>
            <a:pPr>
              <a:lnSpc>
                <a:spcPct val="150000"/>
              </a:lnSpc>
            </a:pPr>
            <a:r>
              <a:rPr lang="en-US" sz="2800" dirty="0">
                <a:latin typeface="+mj-lt"/>
              </a:rPr>
              <a:t>This ends the journal/balance-checking workflow. These steps are complete and do </a:t>
            </a:r>
            <a:r>
              <a:rPr lang="en-US" sz="2800" b="1" dirty="0">
                <a:latin typeface="+mj-lt"/>
              </a:rPr>
              <a:t>not need to be repeated</a:t>
            </a:r>
            <a:r>
              <a:rPr lang="en-US" sz="2800" dirty="0">
                <a:latin typeface="+mj-lt"/>
              </a:rPr>
              <a:t> in the next session.</a:t>
            </a:r>
          </a:p>
        </p:txBody>
      </p:sp>
    </p:spTree>
    <p:extLst>
      <p:ext uri="{BB962C8B-B14F-4D97-AF65-F5344CB8AC3E}">
        <p14:creationId xmlns:p14="http://schemas.microsoft.com/office/powerpoint/2010/main" val="938273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2F8B-A047-3332-4CFC-2D168D216226}"/>
            </a:ext>
          </a:extLst>
        </p:cNvPr>
        <p:cNvGrpSpPr/>
        <p:nvPr/>
      </p:nvGrpSpPr>
      <p:grpSpPr>
        <a:xfrm>
          <a:off x="0" y="0"/>
          <a:ext cx="0" cy="0"/>
          <a:chOff x="0" y="0"/>
          <a:chExt cx="0" cy="0"/>
        </a:xfrm>
      </p:grpSpPr>
      <p:sp>
        <p:nvSpPr>
          <p:cNvPr id="4" name="object 6">
            <a:extLst>
              <a:ext uri="{FF2B5EF4-FFF2-40B4-BE49-F238E27FC236}">
                <a16:creationId xmlns:a16="http://schemas.microsoft.com/office/drawing/2014/main" id="{FACCB42B-867D-64D3-E6A6-61461AFBB301}"/>
              </a:ext>
            </a:extLst>
          </p:cNvPr>
          <p:cNvSpPr txBox="1">
            <a:spLocks/>
          </p:cNvSpPr>
          <p:nvPr/>
        </p:nvSpPr>
        <p:spPr>
          <a:xfrm>
            <a:off x="2514600" y="114448"/>
            <a:ext cx="9677400" cy="428322"/>
          </a:xfrm>
          <a:prstGeom prst="rect">
            <a:avLst/>
          </a:prstGeom>
        </p:spPr>
        <p:txBody>
          <a:bodyPr vert="horz" wrap="square" lIns="0" tIns="12700" rIns="0" bIns="0" rtlCol="0">
            <a:spAutoFit/>
          </a:bodyPr>
          <a:lstStyle>
            <a:lvl1pPr>
              <a:defRPr sz="3600" b="1" i="0">
                <a:solidFill>
                  <a:srgbClr val="AE230D"/>
                </a:solidFill>
                <a:latin typeface="Arial"/>
                <a:ea typeface="+mj-ea"/>
                <a:cs typeface="Arial"/>
              </a:defRPr>
            </a:lvl1pPr>
          </a:lstStyle>
          <a:p>
            <a:pPr marL="12700">
              <a:spcBef>
                <a:spcPts val="100"/>
              </a:spcBef>
            </a:pPr>
            <a:r>
              <a:rPr lang="en-US" sz="2700" dirty="0">
                <a:solidFill>
                  <a:srgbClr val="FFFFFF"/>
                </a:solidFill>
              </a:rPr>
              <a:t>Next Session Plan – SAP S/4HANA Procurement Workflow</a:t>
            </a:r>
            <a:endParaRPr lang="en-US" sz="2700" dirty="0"/>
          </a:p>
        </p:txBody>
      </p:sp>
      <p:sp>
        <p:nvSpPr>
          <p:cNvPr id="5" name="TextBox 4">
            <a:extLst>
              <a:ext uri="{FF2B5EF4-FFF2-40B4-BE49-F238E27FC236}">
                <a16:creationId xmlns:a16="http://schemas.microsoft.com/office/drawing/2014/main" id="{A8E01032-5D74-4E30-DBAF-C2C3EA511A76}"/>
              </a:ext>
            </a:extLst>
          </p:cNvPr>
          <p:cNvSpPr txBox="1"/>
          <p:nvPr/>
        </p:nvSpPr>
        <p:spPr>
          <a:xfrm>
            <a:off x="152400" y="2446744"/>
            <a:ext cx="11887200" cy="1964512"/>
          </a:xfrm>
          <a:prstGeom prst="rect">
            <a:avLst/>
          </a:prstGeom>
          <a:noFill/>
        </p:spPr>
        <p:txBody>
          <a:bodyPr wrap="square">
            <a:spAutoFit/>
          </a:bodyPr>
          <a:lstStyle/>
          <a:p>
            <a:pPr>
              <a:lnSpc>
                <a:spcPct val="150000"/>
              </a:lnSpc>
              <a:buNone/>
            </a:pPr>
            <a:r>
              <a:rPr lang="en-US" sz="2800" dirty="0">
                <a:latin typeface="+mj-lt"/>
              </a:rPr>
              <a:t>Next session, we will return to SAP Fiori Home Page, Access Create Supplier Invoice Tile, Enter Invoice Header Information, Search for Purchase Order, Link Purchase Order to Invoice</a:t>
            </a:r>
          </a:p>
        </p:txBody>
      </p:sp>
    </p:spTree>
    <p:extLst>
      <p:ext uri="{BB962C8B-B14F-4D97-AF65-F5344CB8AC3E}">
        <p14:creationId xmlns:p14="http://schemas.microsoft.com/office/powerpoint/2010/main" val="150899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4247" y="2971800"/>
            <a:ext cx="5683505" cy="566822"/>
          </a:xfrm>
          <a:prstGeom prst="rect">
            <a:avLst/>
          </a:prstGeom>
        </p:spPr>
        <p:txBody>
          <a:bodyPr vert="horz" wrap="square" lIns="0" tIns="12700" rIns="0" bIns="0" rtlCol="0">
            <a:spAutoFit/>
          </a:bodyPr>
          <a:lstStyle/>
          <a:p>
            <a:pPr marL="12700" algn="ctr">
              <a:lnSpc>
                <a:spcPct val="100000"/>
              </a:lnSpc>
              <a:spcBef>
                <a:spcPts val="100"/>
              </a:spcBef>
            </a:pPr>
            <a:r>
              <a:rPr lang="en-US" dirty="0"/>
              <a:t>Procurement Process</a:t>
            </a:r>
            <a:endParaRPr spc="-1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DA6D9C-CA9F-A31D-47B9-56D808C91592}"/>
              </a:ext>
            </a:extLst>
          </p:cNvPr>
          <p:cNvPicPr>
            <a:picLocks noChangeAspect="1"/>
          </p:cNvPicPr>
          <p:nvPr/>
        </p:nvPicPr>
        <p:blipFill>
          <a:blip r:embed="rId2"/>
          <a:srcRect l="17501" t="8888" r="19375" b="25555"/>
          <a:stretch/>
        </p:blipFill>
        <p:spPr>
          <a:xfrm>
            <a:off x="4736804" y="662795"/>
            <a:ext cx="7172632" cy="4189953"/>
          </a:xfrm>
          <a:prstGeom prst="rect">
            <a:avLst/>
          </a:prstGeom>
        </p:spPr>
      </p:pic>
      <p:sp>
        <p:nvSpPr>
          <p:cNvPr id="3" name="object 3"/>
          <p:cNvSpPr txBox="1"/>
          <p:nvPr/>
        </p:nvSpPr>
        <p:spPr>
          <a:xfrm>
            <a:off x="533400" y="4852748"/>
            <a:ext cx="9718963" cy="870081"/>
          </a:xfrm>
          <a:prstGeom prst="rect">
            <a:avLst/>
          </a:prstGeom>
        </p:spPr>
        <p:txBody>
          <a:bodyPr vert="horz" wrap="square" lIns="0" tIns="8226" rIns="0" bIns="0" rtlCol="0">
            <a:spAutoFit/>
          </a:bodyPr>
          <a:lstStyle/>
          <a:p>
            <a:pPr marL="8659" defTabSz="623438">
              <a:spcBef>
                <a:spcPts val="65"/>
              </a:spcBef>
              <a:defRPr/>
            </a:pPr>
            <a:r>
              <a:rPr sz="2800" dirty="0">
                <a:latin typeface="Calibri"/>
                <a:cs typeface="Calibri"/>
              </a:rPr>
              <a:t>SAP</a:t>
            </a:r>
            <a:r>
              <a:rPr sz="2800" spc="-7" dirty="0">
                <a:latin typeface="Calibri"/>
                <a:cs typeface="Calibri"/>
              </a:rPr>
              <a:t> </a:t>
            </a:r>
            <a:r>
              <a:rPr sz="2800" dirty="0">
                <a:latin typeface="Calibri"/>
                <a:cs typeface="Calibri"/>
              </a:rPr>
              <a:t>Log</a:t>
            </a:r>
            <a:r>
              <a:rPr sz="2800" spc="-10" dirty="0">
                <a:latin typeface="Calibri"/>
                <a:cs typeface="Calibri"/>
              </a:rPr>
              <a:t> </a:t>
            </a:r>
            <a:r>
              <a:rPr sz="2800" dirty="0">
                <a:latin typeface="Calibri"/>
                <a:cs typeface="Calibri"/>
              </a:rPr>
              <a:t>in:</a:t>
            </a:r>
            <a:r>
              <a:rPr sz="2800" spc="-14" dirty="0">
                <a:latin typeface="Calibri"/>
                <a:cs typeface="Calibri"/>
              </a:rPr>
              <a:t> </a:t>
            </a:r>
            <a:r>
              <a:rPr lang="en-US" sz="2800" b="1" u="sng" dirty="0">
                <a:solidFill>
                  <a:srgbClr val="0000FF"/>
                </a:solidFill>
                <a:latin typeface="Calibri" panose="020F0502020204030204" pitchFamily="34" charset="0"/>
                <a:ea typeface="Times New Roman" panose="02020603050405020304" pitchFamily="18" charset="0"/>
                <a:cs typeface="Times New Roman" panose="02020603050405020304" pitchFamily="18" charset="0"/>
                <a:hlinkClick r:id="rId3"/>
              </a:rPr>
              <a:t>https://m32z.ucc.ovgu.de/sap/bc/ui2/flp?sap-client=274&amp;sap-language=EN</a:t>
            </a:r>
            <a:r>
              <a:rPr lang="en-AU" sz="2800" b="1" dirty="0">
                <a:latin typeface="Calibri" panose="020F0502020204030204" pitchFamily="34" charset="0"/>
                <a:ea typeface="Times New Roman" panose="02020603050405020304" pitchFamily="18" charset="0"/>
              </a:rPr>
              <a:t> </a:t>
            </a:r>
            <a:endParaRPr sz="2800" dirty="0">
              <a:latin typeface="Calibri"/>
              <a:cs typeface="Calibri"/>
            </a:endParaRPr>
          </a:p>
        </p:txBody>
      </p:sp>
      <p:sp>
        <p:nvSpPr>
          <p:cNvPr id="4" name="object 4"/>
          <p:cNvSpPr txBox="1"/>
          <p:nvPr/>
        </p:nvSpPr>
        <p:spPr>
          <a:xfrm>
            <a:off x="533400" y="1572682"/>
            <a:ext cx="4203404" cy="2227171"/>
          </a:xfrm>
          <a:prstGeom prst="rect">
            <a:avLst/>
          </a:prstGeom>
        </p:spPr>
        <p:txBody>
          <a:bodyPr vert="horz" wrap="square" lIns="0" tIns="122959" rIns="0" bIns="0" rtlCol="0">
            <a:spAutoFit/>
          </a:bodyPr>
          <a:lstStyle/>
          <a:p>
            <a:pPr marL="8659" defTabSz="623438">
              <a:lnSpc>
                <a:spcPct val="150000"/>
              </a:lnSpc>
              <a:spcBef>
                <a:spcPts val="968"/>
              </a:spcBef>
              <a:defRPr/>
            </a:pPr>
            <a:r>
              <a:rPr sz="2800" b="1" dirty="0">
                <a:solidFill>
                  <a:srgbClr val="111111"/>
                </a:solidFill>
                <a:latin typeface="Calibri"/>
                <a:cs typeface="Calibri"/>
              </a:rPr>
              <a:t>Username)</a:t>
            </a:r>
            <a:r>
              <a:rPr sz="2800" b="1" spc="-44" dirty="0">
                <a:solidFill>
                  <a:srgbClr val="111111"/>
                </a:solidFill>
                <a:latin typeface="Calibri"/>
                <a:cs typeface="Calibri"/>
              </a:rPr>
              <a:t> </a:t>
            </a:r>
            <a:r>
              <a:rPr sz="2800" spc="-14" dirty="0">
                <a:solidFill>
                  <a:srgbClr val="111111"/>
                </a:solidFill>
                <a:latin typeface="Calibri"/>
                <a:cs typeface="Calibri"/>
              </a:rPr>
              <a:t>Learn-</a:t>
            </a:r>
            <a:r>
              <a:rPr sz="2800" spc="-17" dirty="0">
                <a:solidFill>
                  <a:srgbClr val="111111"/>
                </a:solidFill>
                <a:latin typeface="Calibri"/>
                <a:cs typeface="Calibri"/>
              </a:rPr>
              <a:t>XXX</a:t>
            </a:r>
            <a:endParaRPr sz="2800" dirty="0">
              <a:latin typeface="Calibri"/>
              <a:cs typeface="Calibri"/>
            </a:endParaRPr>
          </a:p>
          <a:p>
            <a:pPr marL="8659" defTabSz="623438">
              <a:lnSpc>
                <a:spcPct val="150000"/>
              </a:lnSpc>
              <a:spcBef>
                <a:spcPts val="900"/>
              </a:spcBef>
              <a:defRPr/>
            </a:pPr>
            <a:r>
              <a:rPr sz="2800" b="1" dirty="0">
                <a:latin typeface="Calibri"/>
                <a:cs typeface="Calibri"/>
              </a:rPr>
              <a:t>Initial</a:t>
            </a:r>
            <a:r>
              <a:rPr sz="2800" b="1" spc="-48" dirty="0">
                <a:latin typeface="Calibri"/>
                <a:cs typeface="Calibri"/>
              </a:rPr>
              <a:t> </a:t>
            </a:r>
            <a:r>
              <a:rPr sz="2800" b="1" spc="-7" dirty="0">
                <a:latin typeface="Calibri"/>
                <a:cs typeface="Calibri"/>
              </a:rPr>
              <a:t>Password)</a:t>
            </a:r>
            <a:r>
              <a:rPr sz="2800" b="1" spc="-17" dirty="0">
                <a:latin typeface="Calibri"/>
                <a:cs typeface="Calibri"/>
              </a:rPr>
              <a:t> </a:t>
            </a:r>
            <a:r>
              <a:rPr sz="2800" spc="-7" dirty="0" err="1">
                <a:latin typeface="Calibri"/>
                <a:cs typeface="Calibri"/>
              </a:rPr>
              <a:t>learnGBI</a:t>
            </a:r>
            <a:endParaRPr lang="en-US" sz="2800" spc="-7" dirty="0">
              <a:latin typeface="Calibri"/>
              <a:cs typeface="Calibri"/>
            </a:endParaRPr>
          </a:p>
          <a:p>
            <a:pPr marL="8659" defTabSz="623438">
              <a:lnSpc>
                <a:spcPct val="150000"/>
              </a:lnSpc>
              <a:spcBef>
                <a:spcPts val="900"/>
              </a:spcBef>
              <a:defRPr/>
            </a:pPr>
            <a:r>
              <a:rPr lang="en-US" sz="2800" b="1" spc="-7" dirty="0">
                <a:latin typeface="Calibri"/>
                <a:cs typeface="Calibri"/>
              </a:rPr>
              <a:t>Client) </a:t>
            </a:r>
            <a:r>
              <a:rPr lang="en-US" sz="2800" spc="-7" dirty="0">
                <a:latin typeface="Calibri"/>
                <a:cs typeface="Calibri"/>
              </a:rPr>
              <a:t>274</a:t>
            </a:r>
            <a:endParaRPr sz="2800" dirty="0">
              <a:latin typeface="Calibri"/>
              <a:cs typeface="Calibri"/>
            </a:endParaRPr>
          </a:p>
        </p:txBody>
      </p:sp>
      <p:sp>
        <p:nvSpPr>
          <p:cNvPr id="18" name="object 6">
            <a:extLst>
              <a:ext uri="{FF2B5EF4-FFF2-40B4-BE49-F238E27FC236}">
                <a16:creationId xmlns:a16="http://schemas.microsoft.com/office/drawing/2014/main" id="{A6B1070B-6834-5C4D-EC87-AD18C8239E15}"/>
              </a:ext>
            </a:extLst>
          </p:cNvPr>
          <p:cNvSpPr txBox="1">
            <a:spLocks noGrp="1"/>
          </p:cNvSpPr>
          <p:nvPr>
            <p:ph type="title"/>
          </p:nvPr>
        </p:nvSpPr>
        <p:spPr>
          <a:xfrm>
            <a:off x="2910585" y="141224"/>
            <a:ext cx="8127365"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Log in</a:t>
            </a:r>
            <a:endParaRPr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EF68CC-0543-CB4D-9E12-B4F7693A9D97}"/>
              </a:ext>
            </a:extLst>
          </p:cNvPr>
          <p:cNvPicPr>
            <a:picLocks noChangeAspect="1"/>
          </p:cNvPicPr>
          <p:nvPr/>
        </p:nvPicPr>
        <p:blipFill rotWithShape="1">
          <a:blip r:embed="rId2"/>
          <a:srcRect l="1575" t="10297" r="1575" b="8197"/>
          <a:stretch/>
        </p:blipFill>
        <p:spPr>
          <a:xfrm>
            <a:off x="533400" y="1744941"/>
            <a:ext cx="10018914" cy="4742766"/>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a:lnSpc>
                <a:spcPts val="3540"/>
              </a:lnSpc>
            </a:pPr>
            <a:r>
              <a:rPr sz="3200" b="1" dirty="0">
                <a:solidFill>
                  <a:srgbClr val="FFFFFF"/>
                </a:solidFill>
                <a:latin typeface="Arial"/>
                <a:cs typeface="Arial"/>
              </a:rPr>
              <a:t>Click</a:t>
            </a:r>
            <a:r>
              <a:rPr sz="3200" b="1" spc="-55" dirty="0">
                <a:solidFill>
                  <a:srgbClr val="FFFFFF"/>
                </a:solidFill>
                <a:latin typeface="Arial"/>
                <a:cs typeface="Arial"/>
              </a:rPr>
              <a:t> </a:t>
            </a:r>
            <a:r>
              <a:rPr sz="3200" b="1" dirty="0">
                <a:solidFill>
                  <a:srgbClr val="FFFFFF"/>
                </a:solidFill>
                <a:latin typeface="Arial"/>
                <a:cs typeface="Arial"/>
              </a:rPr>
              <a:t>to</a:t>
            </a:r>
            <a:r>
              <a:rPr sz="3200" b="1" spc="-35" dirty="0">
                <a:solidFill>
                  <a:srgbClr val="FFFFFF"/>
                </a:solidFill>
                <a:latin typeface="Arial"/>
                <a:cs typeface="Arial"/>
              </a:rPr>
              <a:t> </a:t>
            </a:r>
            <a:r>
              <a:rPr sz="3200" b="1" dirty="0">
                <a:solidFill>
                  <a:srgbClr val="FFFFFF"/>
                </a:solidFill>
                <a:latin typeface="Arial"/>
                <a:cs typeface="Arial"/>
              </a:rPr>
              <a:t>edit</a:t>
            </a:r>
            <a:r>
              <a:rPr sz="3200" b="1" spc="-35" dirty="0">
                <a:solidFill>
                  <a:srgbClr val="FFFFFF"/>
                </a:solidFill>
                <a:latin typeface="Arial"/>
                <a:cs typeface="Arial"/>
              </a:rPr>
              <a:t> </a:t>
            </a:r>
            <a:r>
              <a:rPr sz="3200" b="1" dirty="0">
                <a:solidFill>
                  <a:srgbClr val="FFFFFF"/>
                </a:solidFill>
                <a:latin typeface="Arial"/>
                <a:cs typeface="Arial"/>
              </a:rPr>
              <a:t>Master</a:t>
            </a:r>
            <a:r>
              <a:rPr sz="3200" b="1" spc="-25" dirty="0">
                <a:solidFill>
                  <a:srgbClr val="FFFFFF"/>
                </a:solidFill>
                <a:latin typeface="Arial"/>
                <a:cs typeface="Arial"/>
              </a:rPr>
              <a:t> </a:t>
            </a:r>
            <a:r>
              <a:rPr sz="3200" b="1" dirty="0">
                <a:solidFill>
                  <a:srgbClr val="FFFFFF"/>
                </a:solidFill>
                <a:latin typeface="Arial"/>
                <a:cs typeface="Arial"/>
              </a:rPr>
              <a:t>title</a:t>
            </a:r>
            <a:r>
              <a:rPr sz="3200" b="1" spc="-55" dirty="0">
                <a:solidFill>
                  <a:srgbClr val="FFFFFF"/>
                </a:solidFill>
                <a:latin typeface="Arial"/>
                <a:cs typeface="Arial"/>
              </a:rPr>
              <a:t> </a:t>
            </a:r>
            <a:r>
              <a:rPr sz="3200" b="1" spc="-10" dirty="0">
                <a:solidFill>
                  <a:srgbClr val="FFFFFF"/>
                </a:solidFill>
                <a:latin typeface="Arial"/>
                <a:cs typeface="Arial"/>
              </a:rPr>
              <a:t>style</a:t>
            </a:r>
            <a:endParaRPr sz="3200">
              <a:latin typeface="Arial"/>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6" name="object 6"/>
          <p:cNvSpPr txBox="1">
            <a:spLocks noGrp="1"/>
          </p:cNvSpPr>
          <p:nvPr>
            <p:ph type="title"/>
          </p:nvPr>
        </p:nvSpPr>
        <p:spPr>
          <a:xfrm>
            <a:off x="2910585" y="141224"/>
            <a:ext cx="8127365"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Materials Management Access</a:t>
            </a:r>
            <a:endParaRPr sz="3200" dirty="0"/>
          </a:p>
        </p:txBody>
      </p:sp>
      <p:sp>
        <p:nvSpPr>
          <p:cNvPr id="7" name="object 7"/>
          <p:cNvSpPr txBox="1"/>
          <p:nvPr/>
        </p:nvSpPr>
        <p:spPr>
          <a:xfrm>
            <a:off x="454087" y="568450"/>
            <a:ext cx="10528935" cy="1238031"/>
          </a:xfrm>
          <a:prstGeom prst="rect">
            <a:avLst/>
          </a:prstGeom>
        </p:spPr>
        <p:txBody>
          <a:bodyPr vert="horz" wrap="square" lIns="0" tIns="12065" rIns="0" bIns="0" rtlCol="0">
            <a:spAutoFit/>
          </a:bodyPr>
          <a:lstStyle/>
          <a:p>
            <a:pPr marL="355600" marR="5080" indent="-342900">
              <a:lnSpc>
                <a:spcPct val="150000"/>
              </a:lnSpc>
              <a:spcBef>
                <a:spcPts val="95"/>
              </a:spcBef>
              <a:buClr>
                <a:srgbClr val="CC0000"/>
              </a:buClr>
              <a:buSzPct val="94642"/>
              <a:buFont typeface="Wingdings"/>
              <a:buChar char=""/>
              <a:tabLst>
                <a:tab pos="355600" algn="l"/>
              </a:tabLst>
            </a:pPr>
            <a:r>
              <a:rPr lang="en-US" sz="2800" dirty="0">
                <a:latin typeface="+mj-lt"/>
              </a:rPr>
              <a:t>To begin the procurement process, select </a:t>
            </a:r>
            <a:r>
              <a:rPr lang="en-US" sz="2800" b="1" dirty="0">
                <a:latin typeface="+mj-lt"/>
              </a:rPr>
              <a:t>"Materials Management"</a:t>
            </a:r>
            <a:r>
              <a:rPr lang="en-US" sz="2800" dirty="0">
                <a:latin typeface="+mj-lt"/>
              </a:rPr>
              <a:t> from the space selection bar to enter the relevant module.</a:t>
            </a:r>
            <a:endParaRPr sz="2800" dirty="0">
              <a:latin typeface="+mj-lt"/>
              <a:cs typeface="Arial"/>
            </a:endParaRPr>
          </a:p>
        </p:txBody>
      </p:sp>
      <p:sp>
        <p:nvSpPr>
          <p:cNvPr id="11" name="object 11"/>
          <p:cNvSpPr txBox="1"/>
          <p:nvPr/>
        </p:nvSpPr>
        <p:spPr>
          <a:xfrm>
            <a:off x="8813418" y="3573526"/>
            <a:ext cx="3378582" cy="1305486"/>
          </a:xfrm>
          <a:prstGeom prst="rect">
            <a:avLst/>
          </a:prstGeom>
        </p:spPr>
        <p:txBody>
          <a:bodyPr vert="horz" wrap="square" lIns="0" tIns="12700" rIns="0" bIns="0" rtlCol="0">
            <a:spAutoFit/>
          </a:bodyPr>
          <a:lstStyle/>
          <a:p>
            <a:pPr marL="12700" marR="5080">
              <a:lnSpc>
                <a:spcPct val="100000"/>
              </a:lnSpc>
              <a:spcBef>
                <a:spcPts val="100"/>
              </a:spcBef>
            </a:pPr>
            <a:r>
              <a:rPr sz="2800" dirty="0">
                <a:latin typeface="+mj-lt"/>
                <a:cs typeface="Arial"/>
              </a:rPr>
              <a:t>Click</a:t>
            </a:r>
            <a:r>
              <a:rPr sz="2800" spc="-50" dirty="0">
                <a:latin typeface="+mj-lt"/>
                <a:cs typeface="Arial"/>
              </a:rPr>
              <a:t> </a:t>
            </a:r>
            <a:r>
              <a:rPr sz="2800" spc="-35" dirty="0">
                <a:latin typeface="+mj-lt"/>
                <a:cs typeface="Arial"/>
              </a:rPr>
              <a:t>on </a:t>
            </a:r>
            <a:r>
              <a:rPr lang="en-US" sz="2800" b="1" spc="-10" dirty="0">
                <a:solidFill>
                  <a:srgbClr val="FF0000"/>
                </a:solidFill>
                <a:latin typeface="+mj-lt"/>
                <a:cs typeface="Arial"/>
              </a:rPr>
              <a:t>Materials Management</a:t>
            </a:r>
            <a:r>
              <a:rPr sz="2800" spc="-25" dirty="0">
                <a:latin typeface="+mj-lt"/>
                <a:cs typeface="Arial"/>
              </a:rPr>
              <a:t> </a:t>
            </a:r>
            <a:r>
              <a:rPr lang="en-US" sz="2800" spc="-25" dirty="0">
                <a:latin typeface="+mj-lt"/>
                <a:cs typeface="Arial"/>
              </a:rPr>
              <a:t>in </a:t>
            </a:r>
            <a:r>
              <a:rPr sz="2800" dirty="0">
                <a:latin typeface="+mj-lt"/>
                <a:cs typeface="Arial"/>
              </a:rPr>
              <a:t>the</a:t>
            </a:r>
            <a:r>
              <a:rPr sz="2800" spc="-20" dirty="0">
                <a:latin typeface="+mj-lt"/>
                <a:cs typeface="Arial"/>
              </a:rPr>
              <a:t> </a:t>
            </a:r>
            <a:r>
              <a:rPr sz="2800" spc="-10" dirty="0">
                <a:latin typeface="+mj-lt"/>
                <a:cs typeface="Arial"/>
              </a:rPr>
              <a:t>Space </a:t>
            </a:r>
            <a:r>
              <a:rPr sz="2800" dirty="0">
                <a:latin typeface="+mj-lt"/>
                <a:cs typeface="Arial"/>
              </a:rPr>
              <a:t>Selection</a:t>
            </a:r>
            <a:r>
              <a:rPr sz="2800" spc="-55" dirty="0">
                <a:latin typeface="+mj-lt"/>
                <a:cs typeface="Arial"/>
              </a:rPr>
              <a:t> </a:t>
            </a:r>
            <a:r>
              <a:rPr sz="2800" spc="-25" dirty="0">
                <a:latin typeface="+mj-lt"/>
                <a:cs typeface="Arial"/>
              </a:rPr>
              <a:t>Bar</a:t>
            </a:r>
            <a:endParaRPr sz="2800" dirty="0">
              <a:latin typeface="+mj-lt"/>
              <a:cs typeface="Arial"/>
            </a:endParaRPr>
          </a:p>
        </p:txBody>
      </p:sp>
      <p:cxnSp>
        <p:nvCxnSpPr>
          <p:cNvPr id="16" name="Straight Arrow Connector 15">
            <a:extLst>
              <a:ext uri="{FF2B5EF4-FFF2-40B4-BE49-F238E27FC236}">
                <a16:creationId xmlns:a16="http://schemas.microsoft.com/office/drawing/2014/main" id="{58B42878-7D33-E343-432D-D3D0E16FD13D}"/>
              </a:ext>
            </a:extLst>
          </p:cNvPr>
          <p:cNvCxnSpPr>
            <a:cxnSpLocks/>
          </p:cNvCxnSpPr>
          <p:nvPr/>
        </p:nvCxnSpPr>
        <p:spPr>
          <a:xfrm flipH="1" flipV="1">
            <a:off x="7467600" y="2743200"/>
            <a:ext cx="1345818" cy="97093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Rounded Corners 17">
            <a:extLst>
              <a:ext uri="{FF2B5EF4-FFF2-40B4-BE49-F238E27FC236}">
                <a16:creationId xmlns:a16="http://schemas.microsoft.com/office/drawing/2014/main" id="{5FADA9D3-261D-9EBA-20E3-FEE4855683B8}"/>
              </a:ext>
            </a:extLst>
          </p:cNvPr>
          <p:cNvSpPr/>
          <p:nvPr/>
        </p:nvSpPr>
        <p:spPr>
          <a:xfrm>
            <a:off x="6705600" y="2449703"/>
            <a:ext cx="914400" cy="2934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1206</TotalTime>
  <Words>2461</Words>
  <Application>Microsoft Office PowerPoint</Application>
  <PresentationFormat>Widescreen</PresentationFormat>
  <Paragraphs>227</Paragraphs>
  <Slides>69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Aptos</vt:lpstr>
      <vt:lpstr>Arial</vt:lpstr>
      <vt:lpstr>Calibri</vt:lpstr>
      <vt:lpstr>Tahoma</vt:lpstr>
      <vt:lpstr>Wingdings</vt:lpstr>
      <vt:lpstr>Office Theme</vt:lpstr>
      <vt:lpstr>PowerPoint Presentation</vt:lpstr>
      <vt:lpstr>Overview of Procurement Process</vt:lpstr>
      <vt:lpstr>Overview of Procurement Process</vt:lpstr>
      <vt:lpstr>Overview of Procurement Process</vt:lpstr>
      <vt:lpstr>Starting the Procurement Process</vt:lpstr>
      <vt:lpstr>Starting the Procurement Process</vt:lpstr>
      <vt:lpstr>Procurement Process</vt:lpstr>
      <vt:lpstr>Log in</vt:lpstr>
      <vt:lpstr>Materials Management Access</vt:lpstr>
      <vt:lpstr>Stock Single Material</vt:lpstr>
      <vt:lpstr>Search by Material Number</vt:lpstr>
      <vt:lpstr>Material Stock Details View</vt:lpstr>
      <vt:lpstr>Switch Between Apps</vt:lpstr>
      <vt:lpstr>Create Purchase Order</vt:lpstr>
      <vt:lpstr>Close Help Window</vt:lpstr>
      <vt:lpstr>Entering Supplier Details</vt:lpstr>
      <vt:lpstr>Entering Supplier Details</vt:lpstr>
      <vt:lpstr>Entering Supplier Details</vt:lpstr>
      <vt:lpstr>Entering Supplier Details</vt:lpstr>
      <vt:lpstr>Completing Order Info</vt:lpstr>
      <vt:lpstr>Completing Order Info</vt:lpstr>
      <vt:lpstr>Completing Order Info</vt:lpstr>
      <vt:lpstr>Completing Order Info</vt:lpstr>
      <vt:lpstr>Completing Order Info</vt:lpstr>
      <vt:lpstr>Unique Purchase Order Number</vt:lpstr>
      <vt:lpstr>Cancel to Return</vt:lpstr>
      <vt:lpstr>Click on Stock Single Material</vt:lpstr>
      <vt:lpstr>Click on Search</vt:lpstr>
      <vt:lpstr>Enter DXTR3### and MI00</vt:lpstr>
      <vt:lpstr>Click on the Row</vt:lpstr>
      <vt:lpstr>Review the Current Stock</vt:lpstr>
      <vt:lpstr>Click on Material Management</vt:lpstr>
      <vt:lpstr>Select Goods Receipt Clerk</vt:lpstr>
      <vt:lpstr>Click on Search</vt:lpstr>
      <vt:lpstr>Type Document and Click Go</vt:lpstr>
      <vt:lpstr>Click on the Row</vt:lpstr>
      <vt:lpstr>Click on Search in Storage Location</vt:lpstr>
      <vt:lpstr>Select Finished Goods</vt:lpstr>
      <vt:lpstr>Click on Post</vt:lpstr>
      <vt:lpstr>Message Confirmation</vt:lpstr>
      <vt:lpstr>Select Material Management from the Title Bar</vt:lpstr>
      <vt:lpstr>Select Stock – Single Material</vt:lpstr>
      <vt:lpstr>Type DXTR3### and Click</vt:lpstr>
      <vt:lpstr>Inventory Update – 5 Bikes Unrestricted</vt:lpstr>
      <vt:lpstr>Return to Material Management</vt:lpstr>
      <vt:lpstr>Access Page Edit Mode via User Profile</vt:lpstr>
      <vt:lpstr>Locate ‘Head of Accounting’ and Add Tile</vt:lpstr>
      <vt:lpstr>Navigate to Financial Apps (GB FI)</vt:lpstr>
      <vt:lpstr>Add Display G/L Account Balances App</vt:lpstr>
      <vt:lpstr>Return to Sales &amp; Distribution Space</vt:lpstr>
      <vt:lpstr>Exit Edit Mode and Save Changes</vt:lpstr>
      <vt:lpstr>Verify App Addition under Head of Accounting</vt:lpstr>
      <vt:lpstr>Launch Display G/L Account Balances App</vt:lpstr>
      <vt:lpstr>Enter Ledger and Company Code Details</vt:lpstr>
      <vt:lpstr>Click on Search options in the G/L Account</vt:lpstr>
      <vt:lpstr>Type Goods in the Search field and then Press GO</vt:lpstr>
      <vt:lpstr>Click on 1110000 and Click on OK</vt:lpstr>
      <vt:lpstr>Type Current Year and Click GO</vt:lpstr>
      <vt:lpstr>Check if the $7000 goods receipt is recorded</vt:lpstr>
      <vt:lpstr>Navigate to All My Apps</vt:lpstr>
      <vt:lpstr>Click on View Item in the app finder</vt:lpstr>
      <vt:lpstr>Search and Select Manage Journal Entries</vt:lpstr>
      <vt:lpstr>Enter Journal Search Parameters</vt:lpstr>
      <vt:lpstr>Review Journal Entries Result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Guidelines</dc:title>
  <dc:creator>Ali</dc:creator>
  <cp:lastModifiedBy>Farshid Keivanian</cp:lastModifiedBy>
  <cp:revision>368</cp:revision>
  <dcterms:created xsi:type="dcterms:W3CDTF">2024-05-06T19:11:32Z</dcterms:created>
  <dcterms:modified xsi:type="dcterms:W3CDTF">2025-04-18T11:28:49Z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2024-04-20T00:00:00Z</vt:filetime>
  </property>
  <property fmtid="{D5CDD505-2E9C-101B-9397-08002B2CF9AE}" pid="3" name="Creator">
    <vt:lpwstr>Microsoft® PowerPoint® for Microsoft 365</vt:lpwstr>
  </property>
  <property fmtid="{D5CDD505-2E9C-101B-9397-08002B2CF9AE}" pid="4" name="LastSaved">
    <vt:filetime>2024-05-06T00:00:00Z</vt:filetime>
  </property>
  <property fmtid="{D5CDD505-2E9C-101B-9397-08002B2CF9AE}" pid="5" name="Producer">
    <vt:lpwstr>Microsoft® PowerPoint® for Microsoft 365</vt:lpwstr>
  </property>
</Properties>
</file>